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4" r:id="rId7"/>
    <p:sldId id="274" r:id="rId8"/>
    <p:sldId id="265" r:id="rId9"/>
    <p:sldId id="266" r:id="rId10"/>
    <p:sldId id="267" r:id="rId11"/>
    <p:sldId id="268" r:id="rId12"/>
    <p:sldId id="269" r:id="rId13"/>
    <p:sldId id="270" r:id="rId14"/>
    <p:sldId id="261" r:id="rId15"/>
    <p:sldId id="273" r:id="rId16"/>
    <p:sldId id="263" r:id="rId17"/>
    <p:sldId id="271" r:id="rId18"/>
    <p:sldId id="272" r:id="rId19"/>
  </p:sldIdLst>
  <p:sldSz cx="12192000" cy="6858000"/>
  <p:notesSz cx="7102475" cy="9388475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Franklin Gothic Book" panose="020B0503020102020204" pitchFamily="34" charset="0"/>
      <p:regular r:id="rId26"/>
      <p:italic r:id="rId27"/>
    </p:embeddedFont>
    <p:embeddedFont>
      <p:font typeface="Libre Franklin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" name="Google Shape;96;p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cca1f1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6cca1f15c_0_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866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1" name="Google Shape;111;g76cca1f15c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0964"/>
          </a:xfrm>
          <a:prstGeom prst="rect">
            <a:avLst/>
          </a:prstGeom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6cca1f15c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6cca1f15c_4_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866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" name="Google Shape;119;g76cca1f15c_4_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0964"/>
          </a:xfrm>
          <a:prstGeom prst="rect">
            <a:avLst/>
          </a:prstGeom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6cca1f15c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6cca1f15c_4_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866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7" name="Google Shape;127;g76cca1f15c_4_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0964"/>
          </a:xfrm>
          <a:prstGeom prst="rect">
            <a:avLst/>
          </a:prstGeom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3232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2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9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71261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6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4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2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3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921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730079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07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210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hyperlink" Target="mailto:wachmut@shu.edu" TargetMode="External"/><Relationship Id="rId4" Type="http://schemas.openxmlformats.org/officeDocument/2006/relationships/hyperlink" Target="https://www.mathcs.org/java/program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w.mathcs.org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mathcs.org/" TargetMode="External"/><Relationship Id="rId5" Type="http://schemas.openxmlformats.org/officeDocument/2006/relationships/hyperlink" Target="https://www.java.com/en/download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hyperlink" Target="https://www.mathcs.org/java/programs/ZMap/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30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ctrTitle"/>
          </p:nvPr>
        </p:nvSpPr>
        <p:spPr>
          <a:xfrm>
            <a:off x="770709" y="1122363"/>
            <a:ext cx="1073766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ibre Franklin"/>
              <a:buNone/>
            </a:pPr>
            <a:r>
              <a:rPr lang="en-US" sz="6000" dirty="0"/>
              <a:t>FINDING COMPLEX </a:t>
            </a:r>
            <a:br>
              <a:rPr lang="en-US" sz="6000" dirty="0"/>
            </a:br>
            <a:r>
              <a:rPr lang="en-US" sz="6000" dirty="0"/>
              <a:t>ZEROS USING </a:t>
            </a:r>
            <a:r>
              <a:rPr lang="en-US" sz="6000" b="1" dirty="0"/>
              <a:t>ZMAP</a:t>
            </a:r>
            <a:endParaRPr sz="6000" b="1" dirty="0"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3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55"/>
              <a:buNone/>
            </a:pPr>
            <a:endParaRPr sz="1954"/>
          </a:p>
          <a:p>
            <a:pPr marL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80"/>
              <a:buNone/>
            </a:pPr>
            <a:r>
              <a:rPr lang="en-US" sz="4080" i="1"/>
              <a:t>a Visual Algorithm</a:t>
            </a:r>
            <a:endParaRPr/>
          </a:p>
          <a:p>
            <a:pPr marL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55"/>
              <a:buNone/>
            </a:pPr>
            <a:endParaRPr sz="1954"/>
          </a:p>
          <a:p>
            <a:pPr marL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55"/>
              <a:buNone/>
            </a:pPr>
            <a:endParaRPr sz="1954"/>
          </a:p>
          <a:p>
            <a:pPr marL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54"/>
              <a:buNone/>
            </a:pPr>
            <a:r>
              <a:rPr lang="en-US" sz="1954"/>
              <a:t>Bert G. Wachsmuth</a:t>
            </a:r>
            <a:br>
              <a:rPr lang="en-US" sz="1954"/>
            </a:br>
            <a:r>
              <a:rPr lang="en-US" sz="1954"/>
              <a:t>Dept. of Mathematics and Computer Science </a:t>
            </a:r>
            <a:br>
              <a:rPr lang="en-US" sz="1954"/>
            </a:br>
            <a:r>
              <a:rPr lang="en-US" sz="1954"/>
              <a:t>Seton Hall University</a:t>
            </a:r>
            <a:endParaRPr/>
          </a:p>
        </p:txBody>
      </p:sp>
      <p:pic>
        <p:nvPicPr>
          <p:cNvPr id="3" name="01 Title Slide">
            <a:hlinkClick r:id="" action="ppaction://media"/>
            <a:extLst>
              <a:ext uri="{FF2B5EF4-FFF2-40B4-BE49-F238E27FC236}">
                <a16:creationId xmlns:a16="http://schemas.microsoft.com/office/drawing/2014/main" id="{A0BFBDDC-7A37-4E3D-8B4C-5B1DA7671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" y="965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9ECB-55DB-43DE-B71D-1EF01188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49170"/>
            <a:ext cx="9601200" cy="810491"/>
          </a:xfrm>
        </p:spPr>
        <p:txBody>
          <a:bodyPr>
            <a:normAutofit/>
          </a:bodyPr>
          <a:lstStyle/>
          <a:p>
            <a:r>
              <a:rPr lang="en-US"/>
              <a:t>Finding Zeros: an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06DA3B-1981-4D9A-87A7-FD1E868B9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2523" y="1735882"/>
                <a:ext cx="7457706" cy="4724296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/>
                  <a:t>Find all zeros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114300" indent="0">
                  <a:buNone/>
                </a:pPr>
                <a:r>
                  <a:rPr lang="en-US" b="0" dirty="0"/>
                  <a:t>inside [-10,10] x [-10,10]</a:t>
                </a:r>
                <a:endParaRPr lang="en-US" dirty="0"/>
              </a:p>
              <a:p>
                <a:r>
                  <a:rPr lang="en-US" dirty="0"/>
                  <a:t>Cover the set by 5 x 5 disks</a:t>
                </a:r>
              </a:p>
              <a:p>
                <a:r>
                  <a:rPr lang="en-US" b="0" dirty="0"/>
                  <a:t>Compute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b="0" dirty="0"/>
                  <a:t> for each disk</a:t>
                </a:r>
              </a:p>
              <a:p>
                <a:pPr lvl="1"/>
                <a:r>
                  <a:rPr lang="en-US" dirty="0"/>
                  <a:t>If integral is not zero, color the disk red and add it to a candidates queue. Also check whether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zero,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center of a red disk.</a:t>
                </a:r>
              </a:p>
              <a:p>
                <a:pPr lvl="1"/>
                <a:r>
                  <a:rPr lang="en-US" dirty="0"/>
                  <a:t>Otherwise, if the integral is zero, color the disk (light) blue</a:t>
                </a:r>
              </a:p>
              <a:p>
                <a:r>
                  <a:rPr lang="en-US" b="0" dirty="0"/>
                  <a:t>If the candidate queue is not empt</a:t>
                </a:r>
                <a:r>
                  <a:rPr lang="en-US" dirty="0"/>
                  <a:t>y, remove one of the (red) disk and repeat</a:t>
                </a:r>
              </a:p>
              <a:p>
                <a:r>
                  <a:rPr lang="en-US" b="0" dirty="0"/>
                  <a:t>Stop if the candidate queue is </a:t>
                </a:r>
                <a:r>
                  <a:rPr lang="en-US" dirty="0"/>
                  <a:t>empty or if you completed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iterations</a:t>
                </a:r>
                <a:endParaRPr lang="en-US" b="0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06DA3B-1981-4D9A-87A7-FD1E868B9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2523" y="1735882"/>
                <a:ext cx="7457706" cy="4724296"/>
              </a:xfrm>
              <a:blipFill>
                <a:blip r:embed="rId4"/>
                <a:stretch>
                  <a:fillRect l="-736" t="-1161" b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19075E1-2708-4523-A623-C19560767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943" y="5363856"/>
            <a:ext cx="4000745" cy="1432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8AD0F-E068-442B-9C6C-07AF6A79B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251" y="1176540"/>
            <a:ext cx="1998433" cy="193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84716-DD61-4214-8BAC-393568B3B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638" y="1202818"/>
            <a:ext cx="2003328" cy="1938219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8624056-9B4C-4364-AADC-80768BE87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536" y="1254388"/>
            <a:ext cx="2003328" cy="1918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FA944-668E-4F1D-AB37-EE9CA4BFC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1737" y="3223055"/>
            <a:ext cx="2003328" cy="1923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2F3661-275A-4135-A96C-80595A11BE23}"/>
              </a:ext>
            </a:extLst>
          </p:cNvPr>
          <p:cNvSpPr/>
          <p:nvPr/>
        </p:nvSpPr>
        <p:spPr>
          <a:xfrm>
            <a:off x="5922107" y="3118214"/>
            <a:ext cx="49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n=1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88E0E-885D-4A45-87C2-13815774F909}"/>
              </a:ext>
            </a:extLst>
          </p:cNvPr>
          <p:cNvSpPr/>
          <p:nvPr/>
        </p:nvSpPr>
        <p:spPr>
          <a:xfrm>
            <a:off x="7966364" y="3091940"/>
            <a:ext cx="49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n=2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7E97F2-FF5C-49BF-9772-B4DFF3C4F8C9}"/>
              </a:ext>
            </a:extLst>
          </p:cNvPr>
          <p:cNvSpPr/>
          <p:nvPr/>
        </p:nvSpPr>
        <p:spPr>
          <a:xfrm>
            <a:off x="10299658" y="3028866"/>
            <a:ext cx="49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n=3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2A1D58-BE2C-4FD0-A10B-FB2167BC0F0B}"/>
              </a:ext>
            </a:extLst>
          </p:cNvPr>
          <p:cNvSpPr/>
          <p:nvPr/>
        </p:nvSpPr>
        <p:spPr>
          <a:xfrm>
            <a:off x="10273371" y="5104671"/>
            <a:ext cx="494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n=5</a:t>
            </a:r>
          </a:p>
        </p:txBody>
      </p:sp>
      <p:pic>
        <p:nvPicPr>
          <p:cNvPr id="11" name="09 Finding zeros - an algorithm">
            <a:hlinkClick r:id="" action="ppaction://media"/>
            <a:extLst>
              <a:ext uri="{FF2B5EF4-FFF2-40B4-BE49-F238E27FC236}">
                <a16:creationId xmlns:a16="http://schemas.microsoft.com/office/drawing/2014/main" id="{8AFE4C2E-4268-45C5-824F-636E92310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489" y="1257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9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2925-7A0F-4BC1-9E91-93ABA3CD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63859"/>
            <a:ext cx="9601200" cy="696433"/>
          </a:xfrm>
        </p:spPr>
        <p:txBody>
          <a:bodyPr>
            <a:normAutofit/>
          </a:bodyPr>
          <a:lstStyle/>
          <a:p>
            <a:r>
              <a:rPr lang="en-US" dirty="0"/>
              <a:t>More Examples for Finding Zeros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6FBDEF-ECA2-4AAD-A7D5-62D70790DD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9200" y="1249325"/>
                <a:ext cx="10079665" cy="5470451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−2−3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−1+4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b="0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2+3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66−9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67+55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−0.01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−0.001</m:t>
                        </m:r>
                      </m:e>
                    </m:d>
                  </m:oMath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To pick up the 4</a:t>
                </a:r>
                <a:r>
                  <a:rPr lang="en-US" baseline="30000" dirty="0"/>
                  <a:t>th</a:t>
                </a:r>
                <a:r>
                  <a:rPr lang="en-US" dirty="0"/>
                  <a:t> root takes e.g. 12 x 12</a:t>
                </a:r>
                <a:br>
                  <a:rPr lang="en-US" dirty="0"/>
                </a:br>
                <a:r>
                  <a:rPr lang="en-US" dirty="0"/>
                  <a:t>disks and 20,000 iterations (and fine-</a:t>
                </a:r>
                <a:br>
                  <a:rPr lang="en-US" dirty="0"/>
                </a:br>
                <a:r>
                  <a:rPr lang="en-US" dirty="0"/>
                  <a:t>tuning the epsilons)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6FBDEF-ECA2-4AAD-A7D5-62D70790DD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0" y="1249325"/>
                <a:ext cx="10079665" cy="5470451"/>
              </a:xfrm>
              <a:blipFill>
                <a:blip r:embed="rId4"/>
                <a:stretch>
                  <a:fillRect t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B98A012-A894-4C01-B5A0-0DABF1B10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385" y="2106162"/>
            <a:ext cx="6134415" cy="1708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23AB9-697F-4E8C-B892-EB5B2E580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373" y="2083249"/>
            <a:ext cx="1940947" cy="1786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C1F06-DB32-4BC4-8FC3-EB5632C0E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520" y="4652857"/>
            <a:ext cx="4877051" cy="1333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96A60-A51D-4878-9C10-30E320F15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464" y="4652857"/>
            <a:ext cx="4146763" cy="736638"/>
          </a:xfrm>
          <a:prstGeom prst="rect">
            <a:avLst/>
          </a:prstGeom>
        </p:spPr>
      </p:pic>
      <p:pic>
        <p:nvPicPr>
          <p:cNvPr id="9" name="10 More Examples for finding Zeros">
            <a:hlinkClick r:id="" action="ppaction://media"/>
            <a:extLst>
              <a:ext uri="{FF2B5EF4-FFF2-40B4-BE49-F238E27FC236}">
                <a16:creationId xmlns:a16="http://schemas.microsoft.com/office/drawing/2014/main" id="{3CF872AA-610C-4E1A-98F0-27D6106BA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81" y="1257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57A24BB-4D5A-45AE-BA6E-C7525DEC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zMap</a:t>
            </a:r>
            <a:r>
              <a:rPr lang="en-US" dirty="0"/>
              <a:t> versus Mathematica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451DB04-955A-436B-8FE5-1EE4F0FAA2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626781"/>
                <a:ext cx="9601200" cy="424061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Mathematica’s answer: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451DB04-955A-436B-8FE5-1EE4F0FAA2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626781"/>
                <a:ext cx="9601200" cy="4240619"/>
              </a:xfrm>
              <a:blipFill>
                <a:blip r:embed="rId4"/>
                <a:stretch>
                  <a:fillRect l="-635" t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A65F0A2-532E-4159-B400-84C657F91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885" y="1548413"/>
            <a:ext cx="5183374" cy="4882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CB882-5107-4518-8424-749737D1F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596" y="2234824"/>
            <a:ext cx="4311872" cy="154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7396B-ED1B-484A-8648-100135DE1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419" y="4633452"/>
            <a:ext cx="4985006" cy="1759040"/>
          </a:xfrm>
          <a:prstGeom prst="rect">
            <a:avLst/>
          </a:prstGeom>
        </p:spPr>
      </p:pic>
      <p:pic>
        <p:nvPicPr>
          <p:cNvPr id="4" name="11 zMap versus Mathematica">
            <a:hlinkClick r:id="" action="ppaction://media"/>
            <a:extLst>
              <a:ext uri="{FF2B5EF4-FFF2-40B4-BE49-F238E27FC236}">
                <a16:creationId xmlns:a16="http://schemas.microsoft.com/office/drawing/2014/main" id="{B361CF39-42CC-40DB-BC7D-7C49D6DE1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31" y="114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420F-5037-44FE-A762-3D3E9D94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57939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Chromosomes are the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451DB04-955A-436B-8FE5-1EE4F0FAA2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626781"/>
                <a:ext cx="9601200" cy="424061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Mathematica’s answer: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451DB04-955A-436B-8FE5-1EE4F0FAA2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626781"/>
                <a:ext cx="9601200" cy="4240619"/>
              </a:xfrm>
              <a:blipFill>
                <a:blip r:embed="rId4"/>
                <a:stretch>
                  <a:fillRect l="-635" t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B9676D5-B1B2-44CF-B4DD-906439EC2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380" y="1642729"/>
            <a:ext cx="5073841" cy="4779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77A3F-8637-4290-8F73-50C45EE77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529" y="2197036"/>
            <a:ext cx="3302170" cy="246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7C3D9-5C42-4E38-9167-62C8DD8A4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824" y="5050437"/>
            <a:ext cx="4388076" cy="1371670"/>
          </a:xfrm>
          <a:prstGeom prst="rect">
            <a:avLst/>
          </a:prstGeom>
        </p:spPr>
      </p:pic>
      <p:pic>
        <p:nvPicPr>
          <p:cNvPr id="9" name="12 Chromoomes are the Solution">
            <a:hlinkClick r:id="" action="ppaction://media"/>
            <a:extLst>
              <a:ext uri="{FF2B5EF4-FFF2-40B4-BE49-F238E27FC236}">
                <a16:creationId xmlns:a16="http://schemas.microsoft.com/office/drawing/2014/main" id="{83750BC3-7CA6-4C9D-9F0F-4F2E4A716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27" y="700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Google Shape;136;p18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849350" y="320520"/>
                <a:ext cx="11058169" cy="1325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lnSpc>
                    <a:spcPct val="89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600"/>
                  <a:buFont typeface="Libre Franklin"/>
                  <a:buNone/>
                </a:pPr>
                <a:r>
                  <a:rPr lang="en-US" sz="3600" dirty="0"/>
                  <a:t>Example 1: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3600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 is not continuous along the negative real axis </a:t>
                </a:r>
                <a14:m>
                  <m:oMath xmlns:m="http://schemas.openxmlformats.org/officeDocument/2006/math">
                    <m:r>
                      <a:rPr lang="en-US" sz="3600" b="0" i="0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&lt;0,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0}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6" name="Google Shape;136;p1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49350" y="320520"/>
                <a:ext cx="11058169" cy="1325563"/>
              </a:xfrm>
              <a:prstGeom prst="rect">
                <a:avLst/>
              </a:prstGeom>
              <a:blipFill>
                <a:blip r:embed="rId5"/>
                <a:stretch>
                  <a:fillRect l="-1654" t="-119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Google Shape;137;p18"/>
          <p:cNvSpPr txBox="1">
            <a:spLocks noGrp="1"/>
          </p:cNvSpPr>
          <p:nvPr>
            <p:ph idx="1"/>
          </p:nvPr>
        </p:nvSpPr>
        <p:spPr>
          <a:xfrm>
            <a:off x="838200" y="1781020"/>
            <a:ext cx="10515600" cy="483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Show that the complex Log function is not continuous along the negative real axis</a:t>
            </a:r>
            <a:endParaRPr dirty="0"/>
          </a:p>
          <a:p>
            <a:pPr marL="384048" lvl="0" indent="-257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  <a:p>
            <a:pPr marL="91440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We use f(z) to draw the image of  </a:t>
            </a:r>
            <a:br>
              <a:rPr lang="en-US" dirty="0"/>
            </a:br>
            <a:r>
              <a:rPr lang="en-US" dirty="0"/>
              <a:t>several circles around the origin</a:t>
            </a:r>
            <a:br>
              <a:rPr lang="en-US" dirty="0"/>
            </a:br>
            <a:r>
              <a:rPr lang="en-US" dirty="0"/>
              <a:t>with increasing radii.</a:t>
            </a:r>
            <a:endParaRPr dirty="0"/>
          </a:p>
          <a:p>
            <a:pPr marL="91440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You can see that the complex </a:t>
            </a:r>
            <a:br>
              <a:rPr lang="en-US" dirty="0"/>
            </a:br>
            <a:r>
              <a:rPr lang="en-US" dirty="0"/>
              <a:t>logarithm maps circles to vertical </a:t>
            </a:r>
            <a:br>
              <a:rPr lang="en-US" dirty="0"/>
            </a:br>
            <a:r>
              <a:rPr lang="en-US" dirty="0"/>
              <a:t>lines</a:t>
            </a:r>
            <a:endParaRPr dirty="0"/>
          </a:p>
          <a:p>
            <a:pPr marL="91440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We can find two points on either </a:t>
            </a:r>
            <a:br>
              <a:rPr lang="en-US" dirty="0"/>
            </a:br>
            <a:r>
              <a:rPr lang="en-US" dirty="0"/>
              <a:t>side of the negative real axis that </a:t>
            </a:r>
            <a:br>
              <a:rPr lang="en-US" dirty="0"/>
            </a:br>
            <a:r>
              <a:rPr lang="en-US" dirty="0"/>
              <a:t>are close together but their images </a:t>
            </a:r>
            <a:br>
              <a:rPr lang="en-US" dirty="0"/>
            </a:br>
            <a:r>
              <a:rPr lang="en-US" dirty="0"/>
              <a:t>remain far apart </a:t>
            </a:r>
            <a:endParaRPr dirty="0"/>
          </a:p>
          <a:p>
            <a:pPr marL="914400" lvl="1" indent="-384048" algn="l" rtl="0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Thus, ln(z) can’t be continuous </a:t>
            </a:r>
            <a:br>
              <a:rPr lang="en-US" dirty="0"/>
            </a:br>
            <a:r>
              <a:rPr lang="en-US" dirty="0"/>
              <a:t>along the negative real axis</a:t>
            </a:r>
            <a:endParaRPr dirty="0"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0240" y="2275840"/>
            <a:ext cx="6177280" cy="42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3 Example 1">
            <a:hlinkClick r:id="" action="ppaction://media"/>
            <a:extLst>
              <a:ext uri="{FF2B5EF4-FFF2-40B4-BE49-F238E27FC236}">
                <a16:creationId xmlns:a16="http://schemas.microsoft.com/office/drawing/2014/main" id="{629CD026-9613-497B-ABDD-AE01EDAC0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13" y="12577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3C8CC4-68E8-429D-ACDB-C7CD84C9529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3771" y="478972"/>
                <a:ext cx="11048999" cy="1485900"/>
              </a:xfrm>
            </p:spPr>
            <p:txBody>
              <a:bodyPr/>
              <a:lstStyle/>
              <a:p>
                <a:r>
                  <a:rPr lang="en-US" dirty="0"/>
                  <a:t>Example 2: Find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𝑢𝑛𝑖𝑡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𝑑𝑖𝑠𝑘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3C8CC4-68E8-429D-ACDB-C7CD84C95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3771" y="478972"/>
                <a:ext cx="11048999" cy="1485900"/>
              </a:xfrm>
              <a:blipFill>
                <a:blip r:embed="rId4"/>
                <a:stretch>
                  <a:fillRect l="-2263" t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38174C-323B-4738-9D93-7A0513516B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4160" y="1872343"/>
                <a:ext cx="10959498" cy="399505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    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use </a:t>
                </a:r>
                <a:r>
                  <a:rPr lang="en-US" dirty="0" err="1"/>
                  <a:t>zMap</a:t>
                </a:r>
                <a:r>
                  <a:rPr lang="en-US" dirty="0"/>
                  <a:t> to find out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that: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/>
                  <a:t> maps the left half plane onto the unit disk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/>
                  <a:t>  maps the unit disk onto</a:t>
                </a:r>
                <a:br>
                  <a:rPr lang="en-US" dirty="0"/>
                </a:br>
                <a:r>
                  <a:rPr lang="en-US" dirty="0"/>
                  <a:t>                                                                                                          the left half plane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38174C-323B-4738-9D93-7A0513516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160" y="1872343"/>
                <a:ext cx="10959498" cy="3995057"/>
              </a:xfrm>
              <a:blipFill>
                <a:blip r:embed="rId5"/>
                <a:stretch>
                  <a:fillRect l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147;p19">
            <a:extLst>
              <a:ext uri="{FF2B5EF4-FFF2-40B4-BE49-F238E27FC236}">
                <a16:creationId xmlns:a16="http://schemas.microsoft.com/office/drawing/2014/main" id="{F3E56F76-2E71-4D56-9D72-ACCE3B863F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7369" y="1428750"/>
            <a:ext cx="5480865" cy="274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6;p19">
            <a:extLst>
              <a:ext uri="{FF2B5EF4-FFF2-40B4-BE49-F238E27FC236}">
                <a16:creationId xmlns:a16="http://schemas.microsoft.com/office/drawing/2014/main" id="{13191024-B83D-4B5C-B33D-5E1805862F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634" y="3712046"/>
            <a:ext cx="5767013" cy="309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4 Example 2">
            <a:hlinkClick r:id="" action="ppaction://media"/>
            <a:extLst>
              <a:ext uri="{FF2B5EF4-FFF2-40B4-BE49-F238E27FC236}">
                <a16:creationId xmlns:a16="http://schemas.microsoft.com/office/drawing/2014/main" id="{AE01FD26-3B62-4270-8079-1861880BF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15" y="125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Example 2 cont’d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3656" y="2171700"/>
            <a:ext cx="8664687" cy="453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63375" y="6374856"/>
            <a:ext cx="347663" cy="3476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37;p18">
                <a:extLst>
                  <a:ext uri="{FF2B5EF4-FFF2-40B4-BE49-F238E27FC236}">
                    <a16:creationId xmlns:a16="http://schemas.microsoft.com/office/drawing/2014/main" id="{383C3754-3796-4578-97A3-EF07485DCCCE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729343" y="1628620"/>
                <a:ext cx="10515600" cy="4833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ctr" rtl="0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None/>
                </a:pPr>
                <a:r>
                  <a:rPr lang="en-US" dirty="0"/>
                  <a:t>Therefore the composition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°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 maps the unit disk onto itself</a:t>
                </a:r>
                <a:endParaRPr dirty="0"/>
              </a:p>
            </p:txBody>
          </p:sp>
        </mc:Choice>
        <mc:Fallback xmlns="">
          <p:sp>
            <p:nvSpPr>
              <p:cNvPr id="7" name="Google Shape;137;p18">
                <a:extLst>
                  <a:ext uri="{FF2B5EF4-FFF2-40B4-BE49-F238E27FC236}">
                    <a16:creationId xmlns:a16="http://schemas.microsoft.com/office/drawing/2014/main" id="{383C3754-3796-4578-97A3-EF07485DCCC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9343" y="1628620"/>
                <a:ext cx="10515600" cy="48331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15 Example 2 (cont'd)">
            <a:hlinkClick r:id="" action="ppaction://media"/>
            <a:extLst>
              <a:ext uri="{FF2B5EF4-FFF2-40B4-BE49-F238E27FC236}">
                <a16:creationId xmlns:a16="http://schemas.microsoft.com/office/drawing/2014/main" id="{1CFF250C-F9E7-4916-8324-279F39E00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3" y="1034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3717-C14F-4709-85D6-15C60B6B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60" y="412925"/>
            <a:ext cx="9601200" cy="735496"/>
          </a:xfrm>
        </p:spPr>
        <p:txBody>
          <a:bodyPr/>
          <a:lstStyle/>
          <a:p>
            <a:r>
              <a:rPr lang="en-US" dirty="0"/>
              <a:t>Example 3: Roots of Unity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4E653E-1F58-4FC6-911C-853AB01D00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4954" y="1626547"/>
                <a:ext cx="9601200" cy="3581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Find the 8</a:t>
                </a:r>
                <a:r>
                  <a:rPr lang="en-US" baseline="30000" dirty="0"/>
                  <a:t>th</a:t>
                </a:r>
                <a:r>
                  <a:rPr lang="en-US" dirty="0"/>
                  <a:t> roots of unity, i.e.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for which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and describe their distribution.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4E653E-1F58-4FC6-911C-853AB01D00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4954" y="1626547"/>
                <a:ext cx="9601200" cy="3581400"/>
              </a:xfrm>
              <a:blipFill>
                <a:blip r:embed="rId4"/>
                <a:stretch>
                  <a:fillRect l="-698" t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D66A78-D499-43A7-9FA1-E0ADD5B84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994" y="271887"/>
            <a:ext cx="4266766" cy="2133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7EFE0-BA52-4B5B-A458-7EF40E776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104" y="2705997"/>
            <a:ext cx="4190330" cy="4013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A3C42-E50F-4DEC-A35E-C82DFF2F7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994" y="2705997"/>
            <a:ext cx="4266457" cy="4079840"/>
          </a:xfrm>
          <a:prstGeom prst="rect">
            <a:avLst/>
          </a:prstGeom>
        </p:spPr>
      </p:pic>
      <p:pic>
        <p:nvPicPr>
          <p:cNvPr id="8" name="16 Example 3 Roots of Unity">
            <a:hlinkClick r:id="" action="ppaction://media"/>
            <a:extLst>
              <a:ext uri="{FF2B5EF4-FFF2-40B4-BE49-F238E27FC236}">
                <a16:creationId xmlns:a16="http://schemas.microsoft.com/office/drawing/2014/main" id="{566438F6-1BE3-41BE-88A2-B955A9175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1" y="32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4E78A-5D8D-4F2C-94AB-9E7510E4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A386-9296-4355-9F59-76B3E9B56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zMap</a:t>
            </a:r>
            <a:r>
              <a:rPr lang="en-US" dirty="0"/>
              <a:t> – available at </a:t>
            </a:r>
            <a:r>
              <a:rPr lang="en-US" dirty="0">
                <a:hlinkClick r:id="rId4"/>
              </a:rPr>
              <a:t>https://www.</a:t>
            </a:r>
            <a:r>
              <a:rPr lang="en-US">
                <a:hlinkClick r:id="rId4"/>
              </a:rPr>
              <a:t>mathcs.org</a:t>
            </a:r>
            <a:r>
              <a:rPr lang="en-US" dirty="0">
                <a:hlinkClick r:id="rId4"/>
              </a:rPr>
              <a:t>/java/programs</a:t>
            </a:r>
            <a:endParaRPr lang="en-US" dirty="0"/>
          </a:p>
          <a:p>
            <a:r>
              <a:rPr lang="en-US" dirty="0"/>
              <a:t>Source code available upon request </a:t>
            </a:r>
            <a:r>
              <a:rPr lang="en-US" dirty="0">
                <a:hlinkClick r:id="rId5"/>
              </a:rPr>
              <a:t>wachmut@shu.edu</a:t>
            </a:r>
            <a:endParaRPr lang="en-US" dirty="0"/>
          </a:p>
          <a:p>
            <a:r>
              <a:rPr lang="en-US" dirty="0"/>
              <a:t>Sample problems available through </a:t>
            </a:r>
            <a:r>
              <a:rPr lang="en-US" dirty="0" err="1"/>
              <a:t>zMap</a:t>
            </a:r>
            <a:r>
              <a:rPr lang="en-US" dirty="0"/>
              <a:t> online help</a:t>
            </a:r>
          </a:p>
          <a:p>
            <a:endParaRPr lang="en-US" dirty="0"/>
          </a:p>
          <a:p>
            <a:r>
              <a:rPr lang="en-US" dirty="0"/>
              <a:t>Please do not forget to fill out the talk evaluation sheets</a:t>
            </a:r>
          </a:p>
        </p:txBody>
      </p:sp>
      <p:pic>
        <p:nvPicPr>
          <p:cNvPr id="5" name="17 Thank you">
            <a:hlinkClick r:id="" action="ppaction://media"/>
            <a:extLst>
              <a:ext uri="{FF2B5EF4-FFF2-40B4-BE49-F238E27FC236}">
                <a16:creationId xmlns:a16="http://schemas.microsoft.com/office/drawing/2014/main" id="{6F45C86A-3BD2-482E-98F2-FC92A7F21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29" y="65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Intro to zMap</a:t>
            </a:r>
            <a:endParaRPr/>
          </a:p>
        </p:txBody>
      </p:sp>
      <p:pic>
        <p:nvPicPr>
          <p:cNvPr id="106" name="Google Shape;106;p14"/>
          <p:cNvPicPr preferRelativeResize="0">
            <a:picLocks noGrp="1"/>
          </p:cNvPicPr>
          <p:nvPr>
            <p:ph idx="1"/>
          </p:nvPr>
        </p:nvPicPr>
        <p:blipFill rotWithShape="1">
          <a:blip r:embed="rId5">
            <a:alphaModFix/>
          </a:blip>
          <a:stretch/>
        </p:blipFill>
        <p:spPr>
          <a:xfrm>
            <a:off x="1371599" y="1504208"/>
            <a:ext cx="9909959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2 Intro Slide">
            <a:hlinkClick r:id="" action="ppaction://media"/>
            <a:extLst>
              <a:ext uri="{FF2B5EF4-FFF2-40B4-BE49-F238E27FC236}">
                <a16:creationId xmlns:a16="http://schemas.microsoft.com/office/drawing/2014/main" id="{61B4097B-AAFE-473D-B801-4DFD7BF3A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Configuring Java Security</a:t>
            </a:r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idx="1"/>
          </p:nvPr>
        </p:nvSpPr>
        <p:spPr>
          <a:xfrm>
            <a:off x="1371600" y="1244870"/>
            <a:ext cx="9601200" cy="43682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sz="1200" dirty="0"/>
              <a:t>(Instructions for Windows computers; similar for Mac and Linux)</a:t>
            </a:r>
            <a:br>
              <a:rPr lang="en-US" sz="1200" dirty="0"/>
            </a:br>
            <a:r>
              <a:rPr lang="en-US" dirty="0"/>
              <a:t>Configure Java. If necessary, download and install the Java JRE at</a:t>
            </a:r>
            <a:br>
              <a:rPr lang="en-US" dirty="0"/>
            </a:br>
            <a:r>
              <a:rPr lang="en-US" dirty="0">
                <a:hlinkClick r:id="rId5"/>
              </a:rPr>
              <a:t>https://www.java.com/en/download/</a:t>
            </a:r>
            <a:r>
              <a:rPr lang="en-US" dirty="0"/>
              <a:t>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endParaRPr lang="en-US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Press the Start button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Type “Configure Java”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Run the “Configure Java”  Control </a:t>
            </a:r>
            <a:br>
              <a:rPr lang="en-US" dirty="0"/>
            </a:br>
            <a:r>
              <a:rPr lang="en-US" dirty="0"/>
              <a:t>Panel and click the “Security” tab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Make sure “Enable Java content …” </a:t>
            </a:r>
            <a:br>
              <a:rPr lang="en-US" dirty="0"/>
            </a:br>
            <a:r>
              <a:rPr lang="en-US" dirty="0"/>
              <a:t>is checked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Edit the Site List to add</a:t>
            </a:r>
            <a:br>
              <a:rPr lang="en-US" dirty="0"/>
            </a:br>
            <a:r>
              <a:rPr lang="en-US" u="sng" dirty="0">
                <a:solidFill>
                  <a:schemeClr val="hlink"/>
                </a:solidFill>
                <a:hlinkClick r:id="rId6"/>
              </a:rPr>
              <a:t>https://mathcs.org/</a:t>
            </a:r>
            <a:br>
              <a:rPr lang="en-US" dirty="0"/>
            </a:br>
            <a:r>
              <a:rPr lang="en-US" u="sng" dirty="0">
                <a:solidFill>
                  <a:schemeClr val="hlink"/>
                </a:solidFill>
                <a:hlinkClick r:id="rId7"/>
              </a:rPr>
              <a:t>https://wwww.mathcs.org/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Click OK</a:t>
            </a:r>
            <a:endParaRPr dirty="0"/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0528" y="2171700"/>
            <a:ext cx="5377923" cy="45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3 Configuring Java Security">
            <a:hlinkClick r:id="" action="ppaction://media"/>
            <a:extLst>
              <a:ext uri="{FF2B5EF4-FFF2-40B4-BE49-F238E27FC236}">
                <a16:creationId xmlns:a16="http://schemas.microsoft.com/office/drawing/2014/main" id="{D399EEF9-0B35-41AD-A5D2-1AB1DCF67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85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Running zMap (via Java Web Start)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idx="1"/>
          </p:nvPr>
        </p:nvSpPr>
        <p:spPr>
          <a:xfrm>
            <a:off x="664825" y="1559725"/>
            <a:ext cx="9601200" cy="502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Visit </a:t>
            </a:r>
            <a:r>
              <a:rPr lang="en-US" b="1" u="sng" dirty="0">
                <a:solidFill>
                  <a:schemeClr val="accent5"/>
                </a:solidFill>
                <a:hlinkClick r:id="rId5"/>
              </a:rPr>
              <a:t>www.mathcs.org/java/programs/ZMap/</a:t>
            </a:r>
            <a:endParaRPr b="1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 dirty="0"/>
              <a:t>(Instructions for Google Chrome on Windows; similar for Firefox and Edge)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/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Click the “Start </a:t>
            </a:r>
            <a:r>
              <a:rPr lang="en-US" dirty="0" err="1"/>
              <a:t>zMap</a:t>
            </a:r>
            <a:r>
              <a:rPr lang="en-US" dirty="0"/>
              <a:t>” button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Click “Keep” when warning shows</a:t>
            </a:r>
            <a:br>
              <a:rPr lang="en-US" dirty="0"/>
            </a:br>
            <a:r>
              <a:rPr lang="en-US" dirty="0"/>
              <a:t>up that this file can harm your </a:t>
            </a:r>
            <a:br>
              <a:rPr lang="en-US" dirty="0"/>
            </a:br>
            <a:r>
              <a:rPr lang="en-US" dirty="0"/>
              <a:t>Computer” (it won’t - </a:t>
            </a:r>
            <a:r>
              <a:rPr lang="en-US" b="1" i="1" dirty="0"/>
              <a:t>trust me</a:t>
            </a:r>
            <a:r>
              <a:rPr lang="en-US" dirty="0"/>
              <a:t>)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Click on the downloaded file and</a:t>
            </a:r>
            <a:br>
              <a:rPr lang="en-US" dirty="0"/>
            </a:br>
            <a:r>
              <a:rPr lang="en-US" dirty="0" err="1"/>
              <a:t>zMap</a:t>
            </a:r>
            <a:r>
              <a:rPr lang="en-US" dirty="0"/>
              <a:t> will download and execute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200"/>
              </a:spcAft>
              <a:buNone/>
            </a:pPr>
            <a:r>
              <a:rPr lang="en-US" sz="1800" dirty="0"/>
              <a:t>To run </a:t>
            </a:r>
            <a:r>
              <a:rPr lang="en-US" sz="1800" dirty="0" err="1"/>
              <a:t>zMap</a:t>
            </a:r>
            <a:r>
              <a:rPr lang="en-US" sz="1800" dirty="0"/>
              <a:t> subsequently, repeat the </a:t>
            </a:r>
            <a:br>
              <a:rPr lang="en-US" sz="1800" dirty="0"/>
            </a:br>
            <a:r>
              <a:rPr lang="en-US" sz="1800" dirty="0"/>
              <a:t>above, or execute the </a:t>
            </a:r>
            <a:r>
              <a:rPr lang="en-US" sz="1800" dirty="0" err="1"/>
              <a:t>zMap</a:t>
            </a:r>
            <a:r>
              <a:rPr lang="en-US" sz="1800" dirty="0"/>
              <a:t> web start </a:t>
            </a:r>
            <a:br>
              <a:rPr lang="en-US" sz="1800" dirty="0"/>
            </a:br>
            <a:r>
              <a:rPr lang="en-US" sz="1800" dirty="0"/>
              <a:t>file “</a:t>
            </a:r>
            <a:r>
              <a:rPr lang="en-US" sz="1800" dirty="0" err="1"/>
              <a:t>ZMapInt.jnlp</a:t>
            </a:r>
            <a:r>
              <a:rPr lang="en-US" sz="1800" dirty="0"/>
              <a:t>” directly from your </a:t>
            </a:r>
            <a:br>
              <a:rPr lang="en-US" sz="1800" dirty="0"/>
            </a:br>
            <a:r>
              <a:rPr lang="en-US" sz="1800" dirty="0"/>
              <a:t>“Downloads” folder, or add it to your </a:t>
            </a:r>
            <a:br>
              <a:rPr lang="en-US" sz="1800" dirty="0"/>
            </a:br>
            <a:r>
              <a:rPr lang="en-US" sz="1800" dirty="0"/>
              <a:t>“Start” Menu</a:t>
            </a:r>
            <a:endParaRPr sz="1800" dirty="0"/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3022" y="2171700"/>
            <a:ext cx="6283029" cy="463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;p16">
            <a:extLst>
              <a:ext uri="{FF2B5EF4-FFF2-40B4-BE49-F238E27FC236}">
                <a16:creationId xmlns:a16="http://schemas.microsoft.com/office/drawing/2014/main" id="{6B45E75B-9CE5-4EAC-B24D-3AA1D21136E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3022" y="2182586"/>
            <a:ext cx="6283029" cy="463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4 Running zMap">
            <a:hlinkClick r:id="" action="ppaction://media"/>
            <a:extLst>
              <a:ext uri="{FF2B5EF4-FFF2-40B4-BE49-F238E27FC236}">
                <a16:creationId xmlns:a16="http://schemas.microsoft.com/office/drawing/2014/main" id="{8DC15ED8-F3CE-4D39-A4D3-DB81D005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23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9931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zMap</a:t>
            </a:r>
            <a:r>
              <a:rPr lang="en-US" dirty="0"/>
              <a:t> explained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Google Shape;130;p17"/>
              <p:cNvSpPr txBox="1">
                <a:spLocks noGrp="1"/>
              </p:cNvSpPr>
              <p:nvPr>
                <p:ph idx="1"/>
              </p:nvPr>
            </p:nvSpPr>
            <p:spPr>
              <a:xfrm>
                <a:off x="975949" y="1678974"/>
                <a:ext cx="3488601" cy="5179025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1800" dirty="0"/>
                  <a:t>zMap visualizes complex functions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from the complex plane to itself.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1800" dirty="0"/>
                  <a:t>The graph of such a function is a 4D object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1800" dirty="0"/>
                  <a:t>On the left is the domain, on  the right is the range</a:t>
                </a:r>
              </a:p>
              <a:p>
                <a:pPr marL="0" lvl="0" indent="0" algn="l" rtl="0"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1800" dirty="0"/>
                  <a:t>Control </a:t>
                </a:r>
                <a:r>
                  <a:rPr lang="en-US" sz="1800" dirty="0" err="1"/>
                  <a:t>zMap</a:t>
                </a:r>
                <a:r>
                  <a:rPr lang="en-US" sz="1800" dirty="0"/>
                  <a:t> through the Toolbar:</a:t>
                </a:r>
              </a:p>
              <a:p>
                <a:pPr marL="347472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en-US" sz="1800" dirty="0"/>
                  <a:t>Enter the function</a:t>
                </a:r>
              </a:p>
              <a:p>
                <a:pPr marL="347472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en-US" sz="1800" dirty="0"/>
                  <a:t>Select curve(s) to draw in the domain</a:t>
                </a:r>
              </a:p>
              <a:p>
                <a:pPr marL="347472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en-US" sz="1800" dirty="0"/>
                  <a:t>Choose appropriate options</a:t>
                </a:r>
              </a:p>
              <a:p>
                <a:pPr marL="347472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en-US" sz="1800" dirty="0"/>
                  <a:t>Watch how curves are transformed by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in the range</a:t>
                </a:r>
                <a:endParaRPr sz="1800" dirty="0"/>
              </a:p>
            </p:txBody>
          </p:sp>
        </mc:Choice>
        <mc:Fallback xmlns="">
          <p:sp>
            <p:nvSpPr>
              <p:cNvPr id="130" name="Google Shape;130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75949" y="1678974"/>
                <a:ext cx="3488601" cy="5179025"/>
              </a:xfrm>
              <a:prstGeom prst="rect">
                <a:avLst/>
              </a:prstGeom>
              <a:blipFill>
                <a:blip r:embed="rId7"/>
                <a:stretch>
                  <a:fillRect l="-1399" r="-3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05 screencap">
            <a:hlinkClick r:id="" action="ppaction://media"/>
            <a:extLst>
              <a:ext uri="{FF2B5EF4-FFF2-40B4-BE49-F238E27FC236}">
                <a16:creationId xmlns:a16="http://schemas.microsoft.com/office/drawing/2014/main" id="{69CA4934-EB92-4D51-850B-407E4DEAB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7854" y="1678973"/>
            <a:ext cx="7794146" cy="4795500"/>
          </a:xfrm>
          <a:prstGeom prst="rect">
            <a:avLst/>
          </a:prstGeom>
        </p:spPr>
      </p:pic>
      <p:pic>
        <p:nvPicPr>
          <p:cNvPr id="4" name="05 zMap Explained">
            <a:hlinkClick r:id="" action="ppaction://media"/>
            <a:extLst>
              <a:ext uri="{FF2B5EF4-FFF2-40B4-BE49-F238E27FC236}">
                <a16:creationId xmlns:a16="http://schemas.microsoft.com/office/drawing/2014/main" id="{4E2D6025-E413-4E50-8D06-3D921A6FA2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711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27D0-8616-4307-9FD3-B6D3EF07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20" y="685800"/>
            <a:ext cx="9601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Math behind </a:t>
            </a:r>
            <a:r>
              <a:rPr lang="en-US" dirty="0" err="1"/>
              <a:t>zMap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36D141-BB64-4039-9EE8-4A93AF0675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7920" y="1371600"/>
                <a:ext cx="10586720" cy="53136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function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and find the image of a vertical and a horizontal line though the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571500" lvl="1" indent="0">
                  <a:buNone/>
                </a:pPr>
                <a:r>
                  <a:rPr lang="en-US" b="1" i="0" dirty="0"/>
                  <a:t>horizontal line</a:t>
                </a:r>
                <a:r>
                  <a:rPr lang="en-US" b="0" i="0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𝑖𝑡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i="0" dirty="0"/>
                  <a:t>In the range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b="0" i="0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b="0" i="0" dirty="0"/>
                  <a:t>Thus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b="0" i="0" dirty="0"/>
                  <a:t>which is a </a:t>
                </a:r>
                <a:r>
                  <a:rPr lang="en-US" i="0" dirty="0"/>
                  <a:t>sideways </a:t>
                </a:r>
                <a:r>
                  <a:rPr lang="en-US" b="0" i="0" dirty="0"/>
                  <a:t>parabola opening up to the right</a:t>
                </a:r>
                <a:br>
                  <a:rPr lang="en-US" b="0" i="0" dirty="0"/>
                </a:br>
                <a:endParaRPr lang="en-US" b="0" i="0" dirty="0"/>
              </a:p>
              <a:p>
                <a:pPr marL="571500" lvl="1" indent="0">
                  <a:buNone/>
                </a:pPr>
                <a:r>
                  <a:rPr lang="en-US" b="1" i="0" dirty="0"/>
                  <a:t>vertical line</a:t>
                </a:r>
                <a:r>
                  <a:rPr lang="en-US" b="0" i="0" dirty="0"/>
                  <a:t>:</a:t>
                </a:r>
                <a:r>
                  <a:rPr lang="en-US" i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𝑖𝑡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𝑖𝑡</m:t>
                            </m:r>
                          </m:e>
                        </m:d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𝑖𝑡</m:t>
                    </m:r>
                  </m:oMath>
                </a14:m>
                <a:endParaRPr lang="en-US" dirty="0"/>
              </a:p>
              <a:p>
                <a:pPr lvl="1"/>
                <a:r>
                  <a:rPr lang="en-US" i="0" dirty="0"/>
                  <a:t>In the range we have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0" dirty="0"/>
                  <a:t>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lvl="1"/>
                <a:r>
                  <a:rPr lang="en-US" i="0" dirty="0"/>
                  <a:t>Thus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which is a sideways</a:t>
                </a:r>
                <a:br>
                  <a:rPr lang="en-US" i="0" dirty="0"/>
                </a:br>
                <a:r>
                  <a:rPr lang="en-US" i="0" dirty="0"/>
                  <a:t>parabola opening up to the left</a:t>
                </a:r>
              </a:p>
              <a:p>
                <a:pPr lvl="1"/>
                <a:endParaRPr lang="en-US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36D141-BB64-4039-9EE8-4A93AF0675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7920" y="1371600"/>
                <a:ext cx="10586720" cy="5313680"/>
              </a:xfrm>
              <a:blipFill>
                <a:blip r:embed="rId4"/>
                <a:stretch>
                  <a:fillRect l="-634" t="-917" r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1099689-D512-4EFA-8AA7-89C7F49FF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875" y="2195812"/>
            <a:ext cx="1746340" cy="698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FF2C2-ADEF-470C-8D90-57F7AF783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739" y="1729063"/>
            <a:ext cx="2279767" cy="1632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655C6-5685-4D5E-8C3E-B60712B39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3009" y="4243836"/>
            <a:ext cx="794678" cy="1774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360DEA-443E-402E-A980-E19B35961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355" y="4276494"/>
            <a:ext cx="1475053" cy="170910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EA7217E-8BC8-4710-8005-1B91CAC9F764}"/>
              </a:ext>
            </a:extLst>
          </p:cNvPr>
          <p:cNvSpPr/>
          <p:nvPr/>
        </p:nvSpPr>
        <p:spPr>
          <a:xfrm>
            <a:off x="8730213" y="23027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EC8B37-6CD6-4CBA-BF92-D55EA2717D18}"/>
                  </a:ext>
                </a:extLst>
              </p:cNvPr>
              <p:cNvSpPr/>
              <p:nvPr/>
            </p:nvSpPr>
            <p:spPr>
              <a:xfrm>
                <a:off x="8551480" y="2003080"/>
                <a:ext cx="135492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EC8B37-6CD6-4CBA-BF92-D55EA2717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480" y="2003080"/>
                <a:ext cx="1354923" cy="307777"/>
              </a:xfrm>
              <a:prstGeom prst="rect">
                <a:avLst/>
              </a:prstGeom>
              <a:blipFill>
                <a:blip r:embed="rId9"/>
                <a:stretch>
                  <a:fillRect r="-16216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21BDD7D2-916D-4C96-99A3-03C55B67A961}"/>
              </a:ext>
            </a:extLst>
          </p:cNvPr>
          <p:cNvSpPr/>
          <p:nvPr/>
        </p:nvSpPr>
        <p:spPr>
          <a:xfrm>
            <a:off x="8850714" y="49112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4A68698-5E5F-44F8-82B9-023AC53F3057}"/>
                  </a:ext>
                </a:extLst>
              </p:cNvPr>
              <p:cNvSpPr/>
              <p:nvPr/>
            </p:nvSpPr>
            <p:spPr>
              <a:xfrm>
                <a:off x="8650715" y="4611603"/>
                <a:ext cx="135492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4A68698-5E5F-44F8-82B9-023AC53F3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715" y="4611603"/>
                <a:ext cx="1354923" cy="307777"/>
              </a:xfrm>
              <a:prstGeom prst="rect">
                <a:avLst/>
              </a:prstGeom>
              <a:blipFill>
                <a:blip r:embed="rId10"/>
                <a:stretch>
                  <a:fillRect r="-16667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6 The math behind zMap">
            <a:hlinkClick r:id="" action="ppaction://media"/>
            <a:extLst>
              <a:ext uri="{FF2B5EF4-FFF2-40B4-BE49-F238E27FC236}">
                <a16:creationId xmlns:a16="http://schemas.microsoft.com/office/drawing/2014/main" id="{03D6C543-F0D7-4B6A-AA93-D39C100A8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71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4670-3693-4D24-8252-24FC0A47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0229"/>
          </a:xfrm>
        </p:spPr>
        <p:txBody>
          <a:bodyPr/>
          <a:lstStyle/>
          <a:p>
            <a:r>
              <a:rPr lang="en-US" dirty="0"/>
              <a:t>Limitations of this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BEDCD-0893-41FC-A608-6ED8904977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334589"/>
                <a:ext cx="10442448" cy="537710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would the situation look like for a function of a </a:t>
                </a:r>
                <a:r>
                  <a:rPr lang="en-US" i="1" dirty="0"/>
                  <a:t>real</a:t>
                </a:r>
                <a:r>
                  <a:rPr lang="en-US" dirty="0"/>
                  <a:t> variable,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…. as x goes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/>
                  <a:t> down to 0 in the domain …</a:t>
                </a:r>
                <a:br>
                  <a:rPr lang="en-US" dirty="0"/>
                </a:br>
                <a:r>
                  <a:rPr lang="en-US" dirty="0"/>
                  <a:t>                                               … f(x) goes down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en-US" dirty="0"/>
                  <a:t> to 0 in the range …</a:t>
                </a:r>
              </a:p>
              <a:p>
                <a:pPr marL="0" indent="0">
                  <a:buNone/>
                </a:pPr>
                <a:r>
                  <a:rPr lang="en-US" dirty="0"/>
                  <a:t>…as x continues from 0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en-US" dirty="0"/>
                  <a:t> in the domain …</a:t>
                </a:r>
                <a:br>
                  <a:rPr lang="en-US" dirty="0"/>
                </a:br>
                <a:r>
                  <a:rPr lang="en-US" dirty="0"/>
                  <a:t>                                              … f(x) reverses course and goes from 0 back up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in the range 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Only when domain and range ae drawn at right angles can we see the true graph (parabola).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We can compensate somehow by introducing time: set the toolbar slider for </a:t>
                </a:r>
                <a:r>
                  <a:rPr lang="en-US" dirty="0" err="1"/>
                  <a:t>zMap</a:t>
                </a:r>
                <a:r>
                  <a:rPr lang="en-US" dirty="0"/>
                  <a:t> all the way to the right to see that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covers each parabola in the range twice. </a:t>
                </a:r>
              </a:p>
              <a:p>
                <a:pPr marL="0" indent="0">
                  <a:buNone/>
                </a:pPr>
                <a:r>
                  <a:rPr lang="en-US" dirty="0"/>
                  <a:t>To see the true (4D)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we’d have to draw domain and range at right angles – alas, we can not!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BEDCD-0893-41FC-A608-6ED8904977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334589"/>
                <a:ext cx="10442448" cy="5377107"/>
              </a:xfrm>
              <a:blipFill>
                <a:blip r:embed="rId4"/>
                <a:stretch>
                  <a:fillRect l="-584" t="-1020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DB5EE2-F3CC-472B-8561-E1F60027D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716" y="1797225"/>
            <a:ext cx="3820986" cy="27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FD863-16FB-4A9E-A9D7-76ED22F7E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726" y="1797225"/>
            <a:ext cx="3820986" cy="277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F09B2-08F7-462C-BA34-E88959091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716" y="3647030"/>
            <a:ext cx="3837315" cy="277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402B2-BF25-4DAE-9FE5-F27DFBD1D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384" y="3641587"/>
            <a:ext cx="3804657" cy="288479"/>
          </a:xfrm>
          <a:prstGeom prst="rect">
            <a:avLst/>
          </a:prstGeom>
        </p:spPr>
      </p:pic>
      <p:pic>
        <p:nvPicPr>
          <p:cNvPr id="10" name="06b Limitations">
            <a:hlinkClick r:id="" action="ppaction://media"/>
            <a:extLst>
              <a:ext uri="{FF2B5EF4-FFF2-40B4-BE49-F238E27FC236}">
                <a16:creationId xmlns:a16="http://schemas.microsoft.com/office/drawing/2014/main" id="{D8F2658A-3B83-40A5-9E25-7209B9106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BFFC-3E00-428E-BEEA-1907EB22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61692"/>
            <a:ext cx="9601200" cy="775010"/>
          </a:xfrm>
        </p:spPr>
        <p:txBody>
          <a:bodyPr/>
          <a:lstStyle/>
          <a:p>
            <a:r>
              <a:rPr lang="en-US" dirty="0"/>
              <a:t>Integration along closed curves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060751-ACD0-4486-840A-40A8266B3C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3381" y="1145678"/>
                <a:ext cx="10939347" cy="5363736"/>
              </a:xfrm>
            </p:spPr>
            <p:txBody>
              <a:bodyPr>
                <a:normAutofit fontScale="92500" lnSpcReduction="20000"/>
              </a:bodyPr>
              <a:lstStyle/>
              <a:p>
                <a:pPr marL="114300" indent="0">
                  <a:buNone/>
                </a:pPr>
                <a:r>
                  <a:rPr lang="en-US" dirty="0"/>
                  <a:t>In addition to finding images of curves to understand the graph of a complex function, </a:t>
                </a:r>
                <a:r>
                  <a:rPr lang="en-US" dirty="0" err="1"/>
                  <a:t>zMap</a:t>
                </a:r>
                <a:r>
                  <a:rPr lang="en-US" dirty="0"/>
                  <a:t> can find integrals along closed curves such as circles and boxes: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the circle centered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with radius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the box with vertices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−2+3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−4−2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3+2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4−5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b="0" dirty="0"/>
                  <a:t>                        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m:t>
                    </m:r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060751-ACD0-4486-840A-40A8266B3C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3381" y="1145678"/>
                <a:ext cx="10939347" cy="5363736"/>
              </a:xfrm>
              <a:blipFill>
                <a:blip r:embed="rId4"/>
                <a:stretch>
                  <a:fillRect t="-2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E7125B-C514-4E5C-80EA-3CB571EE3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716" y="2184933"/>
            <a:ext cx="1562141" cy="1513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CCCA5-A568-4A8A-A1B7-012F56DC6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479" y="2052385"/>
            <a:ext cx="1872392" cy="1099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7D28F-66C2-44C8-9CA5-86A841F7D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892" y="3250588"/>
            <a:ext cx="4147566" cy="576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1F7DA-074E-4894-9179-62D3B6E95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716" y="4573450"/>
            <a:ext cx="1676444" cy="1692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A157D-047E-4717-9367-903C9C111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404" y="4402504"/>
            <a:ext cx="2019353" cy="1638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DC371-7666-4ACB-8317-518B77E88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5917" y="6055105"/>
            <a:ext cx="3924403" cy="587844"/>
          </a:xfrm>
          <a:prstGeom prst="rect">
            <a:avLst/>
          </a:prstGeom>
        </p:spPr>
      </p:pic>
      <p:pic>
        <p:nvPicPr>
          <p:cNvPr id="8" name="07 Integrating along closed curves">
            <a:hlinkClick r:id="" action="ppaction://media"/>
            <a:extLst>
              <a:ext uri="{FF2B5EF4-FFF2-40B4-BE49-F238E27FC236}">
                <a16:creationId xmlns:a16="http://schemas.microsoft.com/office/drawing/2014/main" id="{F0692C80-45FF-40C9-A594-519A6A97F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61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F2CF-2A23-47C3-86AF-926DBF9A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2" y="551985"/>
            <a:ext cx="9601200" cy="708102"/>
          </a:xfrm>
        </p:spPr>
        <p:txBody>
          <a:bodyPr>
            <a:normAutofit/>
          </a:bodyPr>
          <a:lstStyle/>
          <a:p>
            <a:r>
              <a:rPr lang="en-US" dirty="0"/>
              <a:t>Finding Zeros: the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75397F6-5A46-432D-83D5-310B6412A0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7522" y="1597553"/>
                <a:ext cx="11325103" cy="4672627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/>
                  <a:t>zMap can also find zeros of analytic functions and show them visually. The algorithm is based on the</a:t>
                </a:r>
                <a:endParaRPr lang="en-US" b="1" dirty="0"/>
              </a:p>
              <a:p>
                <a:pPr marL="571500" lvl="1" indent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en-US" b="1" i="0" dirty="0"/>
                  <a:t>Theorem</a:t>
                </a:r>
                <a:r>
                  <a:rPr lang="en-US" dirty="0"/>
                  <a:t>: </a:t>
                </a:r>
                <a:r>
                  <a:rPr lang="en-US" i="0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0" dirty="0"/>
                  <a:t> is analytic in a domain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0" dirty="0"/>
                  <a:t> and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for a simple, closed curve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0" dirty="0"/>
                  <a:t>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0" dirty="0"/>
                  <a:t>,then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i="0" dirty="0"/>
                  <a:t> for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0" dirty="0"/>
                  <a:t> inside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0" dirty="0"/>
                  <a:t>.</a:t>
                </a:r>
              </a:p>
              <a:p>
                <a:pPr marL="58738" lvl="1" indent="0">
                  <a:buNone/>
                </a:pPr>
                <a:r>
                  <a:rPr lang="en-US" b="1" i="0" dirty="0"/>
                  <a:t>Proof: </a:t>
                </a:r>
                <a:r>
                  <a:rPr lang="en-US" i="0" dirty="0"/>
                  <a:t>Suppose not,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r>
                  <a:rPr lang="en-US" i="0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i="0" dirty="0"/>
                  <a:t> inside the curve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0" dirty="0"/>
                  <a:t>.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i="0" dirty="0"/>
                  <a:t> is analytic inside the curve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0" dirty="0"/>
                  <a:t>. But then by Cauchy-</a:t>
                </a:r>
                <a:r>
                  <a:rPr lang="en-US" i="0" dirty="0" err="1"/>
                  <a:t>Goursat’s</a:t>
                </a:r>
                <a:r>
                  <a:rPr lang="en-US" i="0" dirty="0"/>
                  <a:t> theorem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nary>
                  </m:oMath>
                </a14:m>
                <a:r>
                  <a:rPr lang="en-US" b="0" i="0" dirty="0">
                    <a:latin typeface="+mj-lt"/>
                  </a:rPr>
                  <a:t>, which is a contradiction.</a:t>
                </a:r>
              </a:p>
              <a:p>
                <a:pPr marL="58738" lvl="1" indent="0">
                  <a:buNone/>
                </a:pPr>
                <a:endParaRPr lang="en-US" b="0" i="0" dirty="0">
                  <a:latin typeface="+mj-lt"/>
                </a:endParaRPr>
              </a:p>
              <a:p>
                <a:pPr marL="58738" lvl="1" indent="0">
                  <a:buNone/>
                </a:pPr>
                <a:r>
                  <a:rPr lang="en-US" b="1" i="0" dirty="0">
                    <a:latin typeface="+mj-lt"/>
                  </a:rPr>
                  <a:t>Note: </a:t>
                </a:r>
                <a:r>
                  <a:rPr lang="en-US" i="0" dirty="0"/>
                  <a:t>The opposite is not true. For example</a:t>
                </a:r>
              </a:p>
              <a:p>
                <a:pPr marL="587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nary>
                    </m:oMath>
                  </m:oMathPara>
                </a14:m>
                <a:endParaRPr lang="en-US" i="0" dirty="0"/>
              </a:p>
              <a:p>
                <a:pPr marL="58738" lvl="1" indent="0">
                  <a:buNone/>
                </a:pPr>
                <a:r>
                  <a:rPr lang="en-US" i="0" dirty="0">
                    <a:latin typeface="+mj-lt"/>
                  </a:rPr>
                  <a:t>where C is  circle radius 2 (of course you could also use </a:t>
                </a:r>
                <a:r>
                  <a:rPr lang="en-US" i="0" dirty="0" err="1">
                    <a:latin typeface="+mj-lt"/>
                  </a:rPr>
                  <a:t>zMap</a:t>
                </a:r>
                <a:r>
                  <a:rPr lang="en-US" i="0" dirty="0">
                    <a:latin typeface="+mj-lt"/>
                  </a:rPr>
                  <a:t> to verify that the integral is indeed zero)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0" dirty="0">
                    <a:latin typeface="+mj-lt"/>
                  </a:rPr>
                  <a:t> has </a:t>
                </a:r>
                <a:r>
                  <a:rPr lang="en-US" b="1" i="0" dirty="0">
                    <a:latin typeface="+mj-lt"/>
                  </a:rPr>
                  <a:t>two </a:t>
                </a:r>
                <a:r>
                  <a:rPr lang="en-US" i="0" dirty="0">
                    <a:latin typeface="+mj-lt"/>
                  </a:rPr>
                  <a:t>zeros</a:t>
                </a:r>
              </a:p>
              <a:p>
                <a:pPr marL="58738" lvl="1" indent="0">
                  <a:buNone/>
                </a:pPr>
                <a:endParaRPr lang="en-US" b="1" i="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75397F6-5A46-432D-83D5-310B6412A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7522" y="1597553"/>
                <a:ext cx="11325103" cy="4672627"/>
              </a:xfrm>
              <a:blipFill>
                <a:blip r:embed="rId4"/>
                <a:stretch>
                  <a:fillRect t="-1043" r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08 Finding zeros">
            <a:hlinkClick r:id="" action="ppaction://media"/>
            <a:extLst>
              <a:ext uri="{FF2B5EF4-FFF2-40B4-BE49-F238E27FC236}">
                <a16:creationId xmlns:a16="http://schemas.microsoft.com/office/drawing/2014/main" id="{036C06A9-28FF-4C36-B0C7-12A796E73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1375</Words>
  <Application>Microsoft Office PowerPoint</Application>
  <PresentationFormat>Widescreen</PresentationFormat>
  <Paragraphs>146</Paragraphs>
  <Slides>18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Cambria Math</vt:lpstr>
      <vt:lpstr>Calibri</vt:lpstr>
      <vt:lpstr>Libre Franklin</vt:lpstr>
      <vt:lpstr>Franklin Gothic Book</vt:lpstr>
      <vt:lpstr>Crop</vt:lpstr>
      <vt:lpstr>FINDING COMPLEX  ZEROS USING ZMAP</vt:lpstr>
      <vt:lpstr>Intro to zMap</vt:lpstr>
      <vt:lpstr>Configuring Java Security</vt:lpstr>
      <vt:lpstr>Running zMap (via Java Web Start)</vt:lpstr>
      <vt:lpstr>zMap explained</vt:lpstr>
      <vt:lpstr>The Math behind zMap</vt:lpstr>
      <vt:lpstr>Limitations of this Approach</vt:lpstr>
      <vt:lpstr>Integration along closed curves</vt:lpstr>
      <vt:lpstr>Finding Zeros: the background</vt:lpstr>
      <vt:lpstr>Finding Zeros: an Algorithm</vt:lpstr>
      <vt:lpstr>More Examples for Finding Zeros</vt:lpstr>
      <vt:lpstr>zMap versus Mathematica</vt:lpstr>
      <vt:lpstr>Chromosomes are the Solution</vt:lpstr>
      <vt:lpstr>Example 1: f(z) = ln⁡(z) is not continuous along the negative real axis {x&lt;0, y=0}</vt:lpstr>
      <vt:lpstr>Example 2: Find a Function f:D→D, where D=unit disk</vt:lpstr>
      <vt:lpstr>Example 2 cont’d</vt:lpstr>
      <vt:lpstr>Example 3: Roots of Unity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2020-02-11T23:32:13Z</dcterms:created>
  <dcterms:modified xsi:type="dcterms:W3CDTF">2020-06-02T21:07:24Z</dcterms:modified>
</cp:coreProperties>
</file>