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2"/>
  </p:sldMasterIdLst>
  <p:notesMasterIdLst>
    <p:notesMasterId r:id="rId31"/>
  </p:notesMasterIdLst>
  <p:handoutMasterIdLst>
    <p:handoutMasterId r:id="rId32"/>
  </p:handoutMasterIdLst>
  <p:sldIdLst>
    <p:sldId id="287" r:id="rId3"/>
    <p:sldId id="289" r:id="rId4"/>
    <p:sldId id="259" r:id="rId5"/>
    <p:sldId id="460" r:id="rId6"/>
    <p:sldId id="462" r:id="rId7"/>
    <p:sldId id="463" r:id="rId8"/>
    <p:sldId id="454" r:id="rId9"/>
    <p:sldId id="466" r:id="rId10"/>
    <p:sldId id="467" r:id="rId11"/>
    <p:sldId id="464" r:id="rId12"/>
    <p:sldId id="465" r:id="rId13"/>
    <p:sldId id="469" r:id="rId14"/>
    <p:sldId id="470" r:id="rId15"/>
    <p:sldId id="468" r:id="rId16"/>
    <p:sldId id="486" r:id="rId17"/>
    <p:sldId id="471" r:id="rId18"/>
    <p:sldId id="461" r:id="rId19"/>
    <p:sldId id="473" r:id="rId20"/>
    <p:sldId id="475" r:id="rId21"/>
    <p:sldId id="459" r:id="rId22"/>
    <p:sldId id="480" r:id="rId23"/>
    <p:sldId id="478" r:id="rId24"/>
    <p:sldId id="479" r:id="rId25"/>
    <p:sldId id="472" r:id="rId26"/>
    <p:sldId id="481" r:id="rId27"/>
    <p:sldId id="482" r:id="rId28"/>
    <p:sldId id="484" r:id="rId29"/>
    <p:sldId id="4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FE3"/>
    <a:srgbClr val="225479"/>
    <a:srgbClr val="1696A3"/>
    <a:srgbClr val="ACF0F1"/>
    <a:srgbClr val="EB8000"/>
    <a:srgbClr val="FFFFFF"/>
    <a:srgbClr val="B64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38" autoAdjust="0"/>
    <p:restoredTop sz="88151" autoAdjust="0"/>
  </p:normalViewPr>
  <p:slideViewPr>
    <p:cSldViewPr snapToGrid="0" showGuides="1">
      <p:cViewPr>
        <p:scale>
          <a:sx n="70" d="100"/>
          <a:sy n="70" d="100"/>
        </p:scale>
        <p:origin x="786" y="114"/>
      </p:cViewPr>
      <p:guideLst>
        <p:guide orient="horz" pos="2496"/>
        <p:guide pos="3840"/>
      </p:guideLst>
    </p:cSldViewPr>
  </p:slideViewPr>
  <p:outlineViewPr>
    <p:cViewPr>
      <p:scale>
        <a:sx n="33" d="100"/>
        <a:sy n="33" d="100"/>
      </p:scale>
      <p:origin x="0" y="-51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t>3/25/2016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t>‹#›</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t>3/25/2016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t>‹#›</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Calibri" panose="020F0502020204030204" pitchFamily="34" charset="0"/>
        <a:ea typeface="+mn-ea"/>
        <a:cs typeface="+mn-cs"/>
      </a:defRPr>
    </a:lvl1pPr>
    <a:lvl2pPr marL="457200" algn="l" defTabSz="914400" rtl="0" eaLnBrk="1" latinLnBrk="0" hangingPunct="1">
      <a:defRPr sz="1000" kern="1200">
        <a:solidFill>
          <a:schemeClr val="tx1"/>
        </a:solidFill>
        <a:latin typeface="Calibri" panose="020F0502020204030204" pitchFamily="34" charset="0"/>
        <a:ea typeface="+mn-ea"/>
        <a:cs typeface="+mn-cs"/>
      </a:defRPr>
    </a:lvl2pPr>
    <a:lvl3pPr marL="914400" algn="l" defTabSz="914400" rtl="0" eaLnBrk="1" latinLnBrk="0" hangingPunct="1">
      <a:defRPr sz="1000" kern="1200">
        <a:solidFill>
          <a:schemeClr val="tx1"/>
        </a:solidFill>
        <a:latin typeface="Calibri" panose="020F0502020204030204" pitchFamily="34" charset="0"/>
        <a:ea typeface="+mn-ea"/>
        <a:cs typeface="+mn-cs"/>
      </a:defRPr>
    </a:lvl3pPr>
    <a:lvl4pPr marL="1371600" algn="l" defTabSz="914400" rtl="0" eaLnBrk="1" latinLnBrk="0" hangingPunct="1">
      <a:defRPr sz="1000" kern="1200">
        <a:solidFill>
          <a:schemeClr val="tx1"/>
        </a:solidFill>
        <a:latin typeface="Calibri" panose="020F0502020204030204" pitchFamily="34" charset="0"/>
        <a:ea typeface="+mn-ea"/>
        <a:cs typeface="+mn-cs"/>
      </a:defRPr>
    </a:lvl4pPr>
    <a:lvl5pPr marL="1828800" algn="l" defTabSz="914400" rtl="0" eaLnBrk="1" latinLnBrk="0" hangingPunct="1">
      <a:defRPr sz="10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a:t>
            </a:fld>
            <a:endParaRPr lang="en-US"/>
          </a:p>
        </p:txBody>
      </p:sp>
    </p:spTree>
    <p:extLst>
      <p:ext uri="{BB962C8B-B14F-4D97-AF65-F5344CB8AC3E}">
        <p14:creationId xmlns:p14="http://schemas.microsoft.com/office/powerpoint/2010/main" val="220966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formal definition of a single-factor ANOVA.</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15</a:t>
            </a:fld>
            <a:endParaRPr lang="en-US"/>
          </a:p>
        </p:txBody>
      </p:sp>
    </p:spTree>
    <p:extLst>
      <p:ext uri="{BB962C8B-B14F-4D97-AF65-F5344CB8AC3E}">
        <p14:creationId xmlns:p14="http://schemas.microsoft.com/office/powerpoint/2010/main" val="178319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Incidentally, this would have been our conclusion had we used the difference of means procedure. </a:t>
            </a:r>
          </a:p>
          <a:p>
            <a:r>
              <a:rPr lang="en-US" sz="1000" b="0" i="0" u="none" strike="noStrike" kern="1200" baseline="0" dirty="0" smtClean="0">
                <a:solidFill>
                  <a:schemeClr val="tx1"/>
                </a:solidFill>
                <a:latin typeface="Calibri" panose="020F0502020204030204" pitchFamily="34" charset="0"/>
                <a:ea typeface="+mn-ea"/>
                <a:cs typeface="+mn-cs"/>
              </a:rPr>
              <a:t>Now we are ready for a true ANOVA, that is, for an example with more than two groups.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16</a:t>
            </a:fld>
            <a:endParaRPr lang="en-US"/>
          </a:p>
        </p:txBody>
      </p:sp>
    </p:spTree>
    <p:extLst>
      <p:ext uri="{BB962C8B-B14F-4D97-AF65-F5344CB8AC3E}">
        <p14:creationId xmlns:p14="http://schemas.microsoft.com/office/powerpoint/2010/main" val="4073478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17</a:t>
            </a:fld>
            <a:endParaRPr lang="en-US"/>
          </a:p>
        </p:txBody>
      </p:sp>
    </p:spTree>
    <p:extLst>
      <p:ext uri="{BB962C8B-B14F-4D97-AF65-F5344CB8AC3E}">
        <p14:creationId xmlns:p14="http://schemas.microsoft.com/office/powerpoint/2010/main" val="176821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20</a:t>
            </a:fld>
            <a:endParaRPr lang="en-US"/>
          </a:p>
        </p:txBody>
      </p:sp>
    </p:spTree>
    <p:extLst>
      <p:ext uri="{BB962C8B-B14F-4D97-AF65-F5344CB8AC3E}">
        <p14:creationId xmlns:p14="http://schemas.microsoft.com/office/powerpoint/2010/main" val="3355765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We will show another, carefully worked out problem in the last section of this chapter; you can check that if you have any questions. You might want to work out that example manually, as we did earlier, and compare your answers. </a:t>
            </a:r>
          </a:p>
          <a:p>
            <a:r>
              <a:rPr lang="en-US" sz="1000" b="0" i="0" u="none" strike="noStrike" kern="1200" baseline="0" dirty="0" smtClean="0">
                <a:solidFill>
                  <a:schemeClr val="tx1"/>
                </a:solidFill>
                <a:latin typeface="Calibri" panose="020F0502020204030204" pitchFamily="34" charset="0"/>
                <a:ea typeface="+mn-ea"/>
                <a:cs typeface="+mn-cs"/>
              </a:rPr>
              <a:t>But the idea of the ANOVA is even more powerful and applies to more complex experiments.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22</a:t>
            </a:fld>
            <a:endParaRPr lang="en-US"/>
          </a:p>
        </p:txBody>
      </p:sp>
    </p:spTree>
    <p:extLst>
      <p:ext uri="{BB962C8B-B14F-4D97-AF65-F5344CB8AC3E}">
        <p14:creationId xmlns:p14="http://schemas.microsoft.com/office/powerpoint/2010/main" val="2246480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As we mentioned, a one-factor ANOVA uses one categorical variable called factor to divide the dependent variable into groups. But complex situations often depend on more factors, which will result in two-way ANOVA or higher. As it turns out, the ANOVA procedure cannot only decide on whether means are different but detect </a:t>
            </a:r>
            <a:r>
              <a:rPr lang="en-US" sz="1000" b="0" i="1" u="none" strike="noStrike" kern="1200" baseline="0" dirty="0" smtClean="0">
                <a:solidFill>
                  <a:schemeClr val="tx1"/>
                </a:solidFill>
                <a:latin typeface="Calibri" panose="020F0502020204030204" pitchFamily="34" charset="0"/>
                <a:ea typeface="+mn-ea"/>
                <a:cs typeface="+mn-cs"/>
              </a:rPr>
              <a:t>interaction effects </a:t>
            </a:r>
            <a:r>
              <a:rPr lang="en-US" sz="1000" b="0" i="0" u="none" strike="noStrike" kern="1200" baseline="0" dirty="0" smtClean="0">
                <a:solidFill>
                  <a:schemeClr val="tx1"/>
                </a:solidFill>
                <a:latin typeface="Calibri" panose="020F0502020204030204" pitchFamily="34" charset="0"/>
                <a:ea typeface="+mn-ea"/>
                <a:cs typeface="+mn-cs"/>
              </a:rPr>
              <a:t>between variables, and therefore can be used to test more complex hypotheses about reality. As it turns out, in many areas of research five-way or higher interactions are not that uncommon. </a:t>
            </a:r>
          </a:p>
          <a:p>
            <a:r>
              <a:rPr lang="en-US" sz="1000" b="0" i="0" u="none" strike="noStrike" kern="1200" baseline="0" dirty="0" smtClean="0">
                <a:solidFill>
                  <a:schemeClr val="tx1"/>
                </a:solidFill>
                <a:latin typeface="Calibri" panose="020F0502020204030204" pitchFamily="34" charset="0"/>
                <a:ea typeface="+mn-ea"/>
                <a:cs typeface="+mn-cs"/>
              </a:rPr>
              <a:t>However, this discussion is difficult and, while most certainly useful, is beyond the scope of this text. Thus, we will refer the reader to more advanced statistical textbooks, or better yet, appropriate online resources and we will not discuss two-way (or higher) ANOVA here.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23</a:t>
            </a:fld>
            <a:endParaRPr lang="en-US"/>
          </a:p>
        </p:txBody>
      </p:sp>
    </p:spTree>
    <p:extLst>
      <p:ext uri="{BB962C8B-B14F-4D97-AF65-F5344CB8AC3E}">
        <p14:creationId xmlns:p14="http://schemas.microsoft.com/office/powerpoint/2010/main" val="3105428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24</a:t>
            </a:fld>
            <a:endParaRPr lang="en-US"/>
          </a:p>
        </p:txBody>
      </p:sp>
    </p:spTree>
    <p:extLst>
      <p:ext uri="{BB962C8B-B14F-4D97-AF65-F5344CB8AC3E}">
        <p14:creationId xmlns:p14="http://schemas.microsoft.com/office/powerpoint/2010/main" val="358336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Now that we know there is a general difference between all the groups, we would like to run a post hoc test to determine if there is a significant difference between certain groups, like between transformational and control; or between control and transactional; and so on.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In Excel, it is difficult to do this. However, a quick and easy way is to run a two-sample t-test between the two groups that you wish to check (only do this if you have determined that there is a significant difference between all groups).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28</a:t>
            </a:fld>
            <a:endParaRPr lang="en-US"/>
          </a:p>
        </p:txBody>
      </p:sp>
    </p:spTree>
    <p:extLst>
      <p:ext uri="{BB962C8B-B14F-4D97-AF65-F5344CB8AC3E}">
        <p14:creationId xmlns:p14="http://schemas.microsoft.com/office/powerpoint/2010/main" val="264027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a:t>
            </a:fld>
            <a:endParaRPr lang="en-US"/>
          </a:p>
        </p:txBody>
      </p:sp>
    </p:spTree>
    <p:extLst>
      <p:ext uri="{BB962C8B-B14F-4D97-AF65-F5344CB8AC3E}">
        <p14:creationId xmlns:p14="http://schemas.microsoft.com/office/powerpoint/2010/main" val="218937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3</a:t>
            </a:fld>
            <a:endParaRPr lang="en-US"/>
          </a:p>
        </p:txBody>
      </p:sp>
    </p:spTree>
    <p:extLst>
      <p:ext uri="{BB962C8B-B14F-4D97-AF65-F5344CB8AC3E}">
        <p14:creationId xmlns:p14="http://schemas.microsoft.com/office/powerpoint/2010/main" val="242380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a:t>
            </a:fld>
            <a:endParaRPr lang="en-US"/>
          </a:p>
        </p:txBody>
      </p:sp>
    </p:spTree>
    <p:extLst>
      <p:ext uri="{BB962C8B-B14F-4D97-AF65-F5344CB8AC3E}">
        <p14:creationId xmlns:p14="http://schemas.microsoft.com/office/powerpoint/2010/main" val="29989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This quickly becomes a lot of work.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In addition—and perhaps more important—each time we conduct a difference of means test we accept an error, typically 5 percent.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These errors add up, approximately, so that checking three group means would add up to an error of 15 percent.</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Thus, we need a new procedure that keeps the error at a constant level even if we are comparing quite a number of means.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a:t>
            </a:fld>
            <a:endParaRPr lang="en-US"/>
          </a:p>
        </p:txBody>
      </p:sp>
    </p:spTree>
    <p:extLst>
      <p:ext uri="{BB962C8B-B14F-4D97-AF65-F5344CB8AC3E}">
        <p14:creationId xmlns:p14="http://schemas.microsoft.com/office/powerpoint/2010/main" val="26387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Note that in case the ANOVA procedure is used for only </a:t>
            </a:r>
            <a:r>
              <a:rPr lang="en-US" sz="1000" b="0" i="1" u="none" strike="noStrike" kern="1200" baseline="0" dirty="0" smtClean="0">
                <a:solidFill>
                  <a:schemeClr val="tx1"/>
                </a:solidFill>
                <a:latin typeface="Calibri" panose="020F0502020204030204" pitchFamily="34" charset="0"/>
                <a:ea typeface="+mn-ea"/>
                <a:cs typeface="+mn-cs"/>
              </a:rPr>
              <a:t>two </a:t>
            </a:r>
            <a:r>
              <a:rPr lang="en-US" sz="1000" b="0" i="0" u="none" strike="noStrike" kern="1200" baseline="0" dirty="0" smtClean="0">
                <a:solidFill>
                  <a:schemeClr val="tx1"/>
                </a:solidFill>
                <a:latin typeface="Calibri" panose="020F0502020204030204" pitchFamily="34" charset="0"/>
                <a:ea typeface="+mn-ea"/>
                <a:cs typeface="+mn-cs"/>
              </a:rPr>
              <a:t>means it should reduce to a difference of means test. It might sound strange for a procedure that claims to test for differences of </a:t>
            </a:r>
            <a:r>
              <a:rPr lang="en-US" sz="1000" b="0" i="1" u="none" strike="noStrike" kern="1200" baseline="0" dirty="0" smtClean="0">
                <a:solidFill>
                  <a:schemeClr val="tx1"/>
                </a:solidFill>
                <a:latin typeface="Calibri" panose="020F0502020204030204" pitchFamily="34" charset="0"/>
                <a:ea typeface="+mn-ea"/>
                <a:cs typeface="+mn-cs"/>
              </a:rPr>
              <a:t>means </a:t>
            </a:r>
            <a:r>
              <a:rPr lang="en-US" sz="1000" b="0" i="0" u="none" strike="noStrike" kern="1200" baseline="0" dirty="0" smtClean="0">
                <a:solidFill>
                  <a:schemeClr val="tx1"/>
                </a:solidFill>
                <a:latin typeface="Calibri" panose="020F0502020204030204" pitchFamily="34" charset="0"/>
                <a:ea typeface="+mn-ea"/>
                <a:cs typeface="+mn-cs"/>
              </a:rPr>
              <a:t>to be called ANOVA. However, it turns out that we can analyze the variances yet draw conclusions about any difference of means.</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a:t>
            </a:fld>
            <a:endParaRPr lang="en-US"/>
          </a:p>
        </p:txBody>
      </p:sp>
    </p:spTree>
    <p:extLst>
      <p:ext uri="{BB962C8B-B14F-4D97-AF65-F5344CB8AC3E}">
        <p14:creationId xmlns:p14="http://schemas.microsoft.com/office/powerpoint/2010/main" val="327770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a:t>
            </a:fld>
            <a:endParaRPr lang="en-US"/>
          </a:p>
        </p:txBody>
      </p:sp>
    </p:spTree>
    <p:extLst>
      <p:ext uri="{BB962C8B-B14F-4D97-AF65-F5344CB8AC3E}">
        <p14:creationId xmlns:p14="http://schemas.microsoft.com/office/powerpoint/2010/main" val="190479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9</a:t>
            </a:fld>
            <a:endParaRPr lang="en-US"/>
          </a:p>
        </p:txBody>
      </p:sp>
    </p:spTree>
    <p:extLst>
      <p:ext uri="{BB962C8B-B14F-4D97-AF65-F5344CB8AC3E}">
        <p14:creationId xmlns:p14="http://schemas.microsoft.com/office/powerpoint/2010/main" val="583244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formal definition of a single-factor ANOVA.</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14</a:t>
            </a:fld>
            <a:endParaRPr lang="en-US"/>
          </a:p>
        </p:txBody>
      </p:sp>
    </p:spTree>
    <p:extLst>
      <p:ext uri="{BB962C8B-B14F-4D97-AF65-F5344CB8AC3E}">
        <p14:creationId xmlns:p14="http://schemas.microsoft.com/office/powerpoint/2010/main" val="269816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636000" y="55499"/>
            <a:ext cx="2844800" cy="365125"/>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1219200" y="55499"/>
            <a:ext cx="7416800" cy="365125"/>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effectLst>
                  <a:outerShdw blurRad="38100" dist="38100" dir="2700000" algn="tl">
                    <a:srgbClr val="000000">
                      <a:alpha val="43137"/>
                    </a:srgbClr>
                  </a:outerShdw>
                </a:effectLst>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2600"/>
            </a:lvl1pPr>
            <a:lvl2pPr>
              <a:defRPr sz="2400"/>
            </a:lvl2pPr>
            <a:lvl4pPr>
              <a:defRPr sz="2200"/>
            </a:lvl4pPr>
            <a:lvl5pPr>
              <a:defRPr sz="2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390" y="980661"/>
            <a:ext cx="10721009" cy="5141843"/>
          </a:xfrm>
        </p:spPr>
        <p:txBody>
          <a:bodyPr/>
          <a:lstStyle>
            <a:lvl1pPr>
              <a:defRPr sz="2600"/>
            </a:lvl1pPr>
            <a:lvl2pPr>
              <a:defRPr sz="2400"/>
            </a:lvl2pPr>
            <a:lvl4pPr>
              <a:defRPr sz="2200"/>
            </a:lvl4pPr>
            <a:lvl5pPr>
              <a:defRPr sz="2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14188658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a:xfrm>
            <a:off x="641684" y="6416676"/>
            <a:ext cx="3048000" cy="365125"/>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41684" y="529389"/>
            <a:ext cx="10940716" cy="897074"/>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641684" y="1796716"/>
            <a:ext cx="10940716" cy="4325788"/>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401CF334-2D5C-4859-84A6-CA7E6E43FAEB}" type="slidenum">
              <a:rPr lang="en-US" smtClean="0"/>
              <a:t>‹#›</a:t>
            </a:fld>
            <a:endParaRPr lang="en-US"/>
          </a:p>
        </p:txBody>
      </p:sp>
    </p:spTree>
    <p:extLst>
      <p:ext uri="{BB962C8B-B14F-4D97-AF65-F5344CB8AC3E}">
        <p14:creationId xmlns:p14="http://schemas.microsoft.com/office/powerpoint/2010/main" val="13380654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statsoft.com/Textbook/ANOVA-MANOVA"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en.wikipedia.org/wiki/Analysis_of_varianc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1314" y="2826173"/>
            <a:ext cx="10363200" cy="1508760"/>
          </a:xfrm>
        </p:spPr>
        <p:txBody>
          <a:bodyPr>
            <a:normAutofit/>
          </a:bodyPr>
          <a:lstStyle/>
          <a:p>
            <a:r>
              <a:rPr lang="en-US" sz="2200" dirty="0">
                <a:effectLst>
                  <a:outerShdw blurRad="38100" dist="38100" dir="2700000" algn="tl">
                    <a:srgbClr val="000000">
                      <a:alpha val="43137"/>
                    </a:srgbClr>
                  </a:outerShdw>
                </a:effectLst>
                <a:latin typeface="+mj-lt"/>
              </a:rPr>
              <a:t>Justin </a:t>
            </a:r>
            <a:r>
              <a:rPr lang="en-US" sz="2200" dirty="0" err="1">
                <a:effectLst>
                  <a:outerShdw blurRad="38100" dist="38100" dir="2700000" algn="tl">
                    <a:srgbClr val="000000">
                      <a:alpha val="43137"/>
                    </a:srgbClr>
                  </a:outerShdw>
                </a:effectLst>
                <a:latin typeface="+mj-lt"/>
              </a:rPr>
              <a:t>Bateh</a:t>
            </a:r>
            <a:r>
              <a:rPr lang="en-US" sz="2200" dirty="0">
                <a:effectLst>
                  <a:outerShdw blurRad="38100" dist="38100" dir="2700000" algn="tl">
                    <a:srgbClr val="000000">
                      <a:alpha val="43137"/>
                    </a:srgbClr>
                  </a:outerShdw>
                </a:effectLst>
                <a:latin typeface="+mj-lt"/>
              </a:rPr>
              <a:t> and Bert G. </a:t>
            </a:r>
            <a:r>
              <a:rPr lang="en-US" sz="2200" dirty="0" err="1">
                <a:effectLst>
                  <a:outerShdw blurRad="38100" dist="38100" dir="2700000" algn="tl">
                    <a:srgbClr val="000000">
                      <a:alpha val="43137"/>
                    </a:srgbClr>
                  </a:outerShdw>
                </a:effectLst>
                <a:latin typeface="+mj-lt"/>
              </a:rPr>
              <a:t>Wachsmuth</a:t>
            </a:r>
            <a:endParaRPr lang="en-US" sz="2200" dirty="0">
              <a:effectLst>
                <a:outerShdw blurRad="38100" dist="38100" dir="2700000" algn="tl">
                  <a:srgbClr val="000000">
                    <a:alpha val="43137"/>
                  </a:srgbClr>
                </a:outerShdw>
              </a:effectLst>
              <a:latin typeface="+mj-lt"/>
            </a:endParaRPr>
          </a:p>
        </p:txBody>
      </p:sp>
      <p:sp>
        <p:nvSpPr>
          <p:cNvPr id="2" name="Title 1"/>
          <p:cNvSpPr>
            <a:spLocks noGrp="1"/>
          </p:cNvSpPr>
          <p:nvPr>
            <p:ph type="ctrTitle"/>
          </p:nvPr>
        </p:nvSpPr>
        <p:spPr>
          <a:xfrm>
            <a:off x="1081314" y="4334933"/>
            <a:ext cx="10805886" cy="1975104"/>
          </a:xfrm>
        </p:spPr>
        <p:txBody>
          <a:bodyPr/>
          <a:lstStyle/>
          <a:p>
            <a:r>
              <a:rPr lang="en-US" sz="4800" cap="none" dirty="0">
                <a:effectLst>
                  <a:outerShdw blurRad="38100" dist="38100" dir="2700000" algn="tl">
                    <a:srgbClr val="000000">
                      <a:alpha val="43137"/>
                    </a:srgbClr>
                  </a:outerShdw>
                  <a:reflection blurRad="12700" stA="34000" endA="740" endPos="36000" dir="5400000" sy="-100000" algn="bl" rotWithShape="0"/>
                </a:effectLst>
              </a:rPr>
              <a:t>Using Statistics for Better </a:t>
            </a: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
            </a:r>
            <a:br>
              <a:rPr lang="en-US" sz="4800" cap="none" dirty="0" smtClean="0">
                <a:effectLst>
                  <a:outerShdw blurRad="38100" dist="38100" dir="2700000" algn="tl">
                    <a:srgbClr val="000000">
                      <a:alpha val="43137"/>
                    </a:srgbClr>
                  </a:outerShdw>
                  <a:reflection blurRad="12700" stA="34000" endA="740" endPos="36000" dir="5400000" sy="-100000" algn="bl" rotWithShape="0"/>
                </a:effectLst>
              </a:rPr>
            </a:b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Business </a:t>
            </a:r>
            <a:r>
              <a:rPr lang="en-US" sz="4800" cap="none" dirty="0">
                <a:effectLst>
                  <a:outerShdw blurRad="38100" dist="38100" dir="2700000" algn="tl">
                    <a:srgbClr val="000000">
                      <a:alpha val="43137"/>
                    </a:srgbClr>
                  </a:outerShdw>
                  <a:reflection blurRad="12700" stA="34000" endA="740" endPos="36000" dir="5400000" sy="-100000" algn="bl" rotWithShape="0"/>
                </a:effectLst>
              </a:rPr>
              <a:t>Decisions</a:t>
            </a:r>
          </a:p>
        </p:txBody>
      </p:sp>
      <p:sp>
        <p:nvSpPr>
          <p:cNvPr id="4" name="Date Placeholder 27"/>
          <p:cNvSpPr txBox="1">
            <a:spLocks/>
          </p:cNvSpPr>
          <p:nvPr/>
        </p:nvSpPr>
        <p:spPr>
          <a:xfrm>
            <a:off x="307950" y="6566262"/>
            <a:ext cx="4995570" cy="215465"/>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00"/>
              </a:spcAft>
            </a:pPr>
            <a:r>
              <a:rPr lang="en-US" sz="1050" b="0" i="0" kern="1200" dirty="0" smtClean="0">
                <a:solidFill>
                  <a:schemeClr val="tx1">
                    <a:lumMod val="95000"/>
                    <a:lumOff val="5000"/>
                  </a:schemeClr>
                </a:solidFill>
                <a:effectLst/>
                <a:latin typeface="+mn-lt"/>
              </a:rPr>
              <a:t>Copyright © Justin </a:t>
            </a:r>
            <a:r>
              <a:rPr lang="en-US" sz="1050" b="0" i="0" kern="1200" dirty="0" err="1" smtClean="0">
                <a:solidFill>
                  <a:schemeClr val="tx1">
                    <a:lumMod val="95000"/>
                    <a:lumOff val="5000"/>
                  </a:schemeClr>
                </a:solidFill>
                <a:effectLst/>
                <a:latin typeface="+mn-lt"/>
              </a:rPr>
              <a:t>Bateh</a:t>
            </a:r>
            <a:r>
              <a:rPr lang="en-US" sz="1050" b="0" i="0" kern="1200" dirty="0" smtClean="0">
                <a:solidFill>
                  <a:schemeClr val="tx1">
                    <a:lumMod val="95000"/>
                    <a:lumOff val="5000"/>
                  </a:schemeClr>
                </a:solidFill>
                <a:effectLst/>
                <a:latin typeface="+mn-lt"/>
              </a:rPr>
              <a:t> and Bert G. </a:t>
            </a:r>
            <a:r>
              <a:rPr lang="en-US" sz="1050" b="0" i="0" kern="1200" dirty="0" err="1" smtClean="0">
                <a:solidFill>
                  <a:schemeClr val="tx1">
                    <a:lumMod val="95000"/>
                    <a:lumOff val="5000"/>
                  </a:schemeClr>
                </a:solidFill>
                <a:effectLst/>
                <a:latin typeface="+mn-lt"/>
              </a:rPr>
              <a:t>Wachsmuth</a:t>
            </a:r>
            <a:r>
              <a:rPr lang="en-US" sz="1050" b="0" i="0" kern="1200" dirty="0" smtClean="0">
                <a:solidFill>
                  <a:schemeClr val="tx1">
                    <a:lumMod val="95000"/>
                    <a:lumOff val="5000"/>
                  </a:schemeClr>
                </a:solidFill>
                <a:effectLst/>
                <a:latin typeface="+mn-lt"/>
              </a:rPr>
              <a:t>, 2016. All rights reserved.</a:t>
            </a:r>
            <a:endParaRPr lang="en-US" sz="1050" i="0" dirty="0" smtClean="0">
              <a:solidFill>
                <a:schemeClr val="tx1">
                  <a:lumMod val="95000"/>
                  <a:lumOff val="5000"/>
                </a:schemeClr>
              </a:solidFill>
              <a:latin typeface="+mn-lt"/>
            </a:endParaRPr>
          </a:p>
        </p:txBody>
      </p:sp>
    </p:spTree>
    <p:extLst>
      <p:ext uri="{BB962C8B-B14F-4D97-AF65-F5344CB8AC3E}">
        <p14:creationId xmlns:p14="http://schemas.microsoft.com/office/powerpoint/2010/main" val="4684836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928047"/>
            <a:ext cx="10721009" cy="5280247"/>
          </a:xfrm>
        </p:spPr>
        <p:txBody>
          <a:bodyPr>
            <a:normAutofit fontScale="92500"/>
          </a:bodyPr>
          <a:lstStyle/>
          <a:p>
            <a:pPr algn="just"/>
            <a:r>
              <a:rPr lang="en-US" dirty="0"/>
              <a:t>For a single-factor ANOVA we will assume that all groups are approximately normal with roughly the same standard deviations. </a:t>
            </a:r>
            <a:endParaRPr lang="en-US" dirty="0" smtClean="0"/>
          </a:p>
          <a:p>
            <a:pPr algn="just"/>
            <a:r>
              <a:rPr lang="en-US" dirty="0" smtClean="0"/>
              <a:t>In </a:t>
            </a:r>
            <a:r>
              <a:rPr lang="en-US" dirty="0"/>
              <a:t>the preceding example we are using one factor (sex) to define the </a:t>
            </a:r>
            <a:r>
              <a:rPr lang="en-US" dirty="0" smtClean="0"/>
              <a:t>groups; c</a:t>
            </a:r>
            <a:r>
              <a:rPr lang="en-US" sz="2600" dirty="0" smtClean="0"/>
              <a:t>onsequently </a:t>
            </a:r>
            <a:r>
              <a:rPr lang="en-US" sz="2600" dirty="0"/>
              <a:t>we will perform a single-factor ANOVA. </a:t>
            </a:r>
            <a:endParaRPr lang="en-US" sz="2600" dirty="0" smtClean="0"/>
          </a:p>
          <a:p>
            <a:pPr algn="just"/>
            <a:r>
              <a:rPr lang="en-US" dirty="0" smtClean="0"/>
              <a:t>Both </a:t>
            </a:r>
            <a:r>
              <a:rPr lang="en-US" dirty="0"/>
              <a:t>groups have sample variances of 1, as you can readily compute. </a:t>
            </a:r>
            <a:endParaRPr lang="en-US" dirty="0" smtClean="0"/>
          </a:p>
          <a:p>
            <a:pPr algn="just"/>
            <a:r>
              <a:rPr lang="en-US" dirty="0" smtClean="0"/>
              <a:t>The </a:t>
            </a:r>
            <a:r>
              <a:rPr lang="en-US" dirty="0"/>
              <a:t>samples </a:t>
            </a:r>
            <a:r>
              <a:rPr lang="en-US" dirty="0" smtClean="0"/>
              <a:t>are </a:t>
            </a:r>
            <a:r>
              <a:rPr lang="en-US" dirty="0"/>
              <a:t>really too small to check for normality but for this example we will </a:t>
            </a:r>
            <a:r>
              <a:rPr lang="en-US" dirty="0" smtClean="0"/>
              <a:t>simply </a:t>
            </a:r>
            <a:r>
              <a:rPr lang="en-US" dirty="0"/>
              <a:t>assume everything is normal. </a:t>
            </a:r>
            <a:endParaRPr lang="en-US" dirty="0" smtClean="0"/>
          </a:p>
          <a:p>
            <a:pPr algn="just"/>
            <a:r>
              <a:rPr lang="en-US" dirty="0" smtClean="0"/>
              <a:t>If </a:t>
            </a:r>
            <a:r>
              <a:rPr lang="en-US" dirty="0"/>
              <a:t>the variable used as factor had more values (categories), it would result in that many groups; still it would be a single-factor ANOVA.</a:t>
            </a:r>
          </a:p>
          <a:p>
            <a:pPr marL="68580" indent="0" algn="just">
              <a:buNone/>
            </a:pPr>
            <a:endParaRPr lang="en-US"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spTree>
    <p:extLst>
      <p:ext uri="{BB962C8B-B14F-4D97-AF65-F5344CB8AC3E}">
        <p14:creationId xmlns:p14="http://schemas.microsoft.com/office/powerpoint/2010/main" val="16879953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5643" y="407722"/>
            <a:ext cx="10830862" cy="1779030"/>
          </a:xfrm>
        </p:spPr>
        <p:txBody>
          <a:bodyPr>
            <a:normAutofit lnSpcReduction="10000"/>
          </a:bodyPr>
          <a:lstStyle/>
          <a:p>
            <a:pPr>
              <a:spcBef>
                <a:spcPts val="0"/>
              </a:spcBef>
              <a:spcAft>
                <a:spcPts val="0"/>
              </a:spcAft>
            </a:pPr>
            <a:r>
              <a:rPr lang="en-US" sz="2400" dirty="0"/>
              <a:t>We now compare the variance of our overall data with the variances of each group. </a:t>
            </a:r>
            <a:endParaRPr lang="en-US" sz="2400" dirty="0" smtClean="0"/>
          </a:p>
          <a:p>
            <a:pPr lvl="1">
              <a:spcBef>
                <a:spcPts val="0"/>
              </a:spcBef>
              <a:spcAft>
                <a:spcPts val="0"/>
              </a:spcAft>
            </a:pPr>
            <a:r>
              <a:rPr lang="en-US" sz="2200" dirty="0"/>
              <a:t>S</a:t>
            </a:r>
            <a:r>
              <a:rPr lang="en-US" sz="2200" dirty="0" smtClean="0"/>
              <a:t>ince </a:t>
            </a:r>
            <a:r>
              <a:rPr lang="en-US" sz="2200" dirty="0" smtClean="0"/>
              <a:t>the variance is a function of the square difference of each point to the respective mean, we compute only the sum of the square differences to the mean instead of the full variance. </a:t>
            </a:r>
            <a:endParaRPr lang="en-US" sz="22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636" y="2091216"/>
            <a:ext cx="8420728" cy="4169131"/>
          </a:xfrm>
          <a:prstGeom prst="rect">
            <a:avLst/>
          </a:prstGeom>
        </p:spPr>
      </p:pic>
    </p:spTree>
    <p:extLst>
      <p:ext uri="{BB962C8B-B14F-4D97-AF65-F5344CB8AC3E}">
        <p14:creationId xmlns:p14="http://schemas.microsoft.com/office/powerpoint/2010/main" val="10554231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61390" y="1010653"/>
                <a:ext cx="10721009" cy="5229726"/>
              </a:xfrm>
            </p:spPr>
            <p:txBody>
              <a:bodyPr>
                <a:normAutofit/>
              </a:bodyPr>
              <a:lstStyle/>
              <a:p>
                <a:r>
                  <a:rPr lang="en-US" dirty="0" smtClean="0"/>
                  <a:t>The means </a:t>
                </a:r>
                <a:r>
                  <a:rPr lang="en-US" dirty="0"/>
                  <a:t>for the two groups are quite different. </a:t>
                </a:r>
                <a:endParaRPr lang="en-US" dirty="0" smtClean="0"/>
              </a:p>
              <a:p>
                <a:pPr lvl="1"/>
                <a:r>
                  <a:rPr lang="en-US" sz="2600" dirty="0" smtClean="0"/>
                  <a:t>The </a:t>
                </a:r>
                <a:r>
                  <a:rPr lang="en-US" sz="2600" dirty="0"/>
                  <a:t>sums of square differences within each group are 2. </a:t>
                </a:r>
                <a:endParaRPr lang="en-US" sz="2600" dirty="0" smtClean="0"/>
              </a:p>
              <a:p>
                <a:pPr lvl="1"/>
                <a:r>
                  <a:rPr lang="en-US" sz="2600" dirty="0" smtClean="0"/>
                  <a:t>Adding </a:t>
                </a:r>
                <a:r>
                  <a:rPr lang="en-US" sz="2600" dirty="0"/>
                  <a:t>them together, we get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𝑆𝑆</m:t>
                        </m:r>
                      </m:e>
                      <m:sub>
                        <m:r>
                          <a:rPr lang="en-US" sz="2600" i="1">
                            <a:latin typeface="Cambria Math" panose="02040503050406030204" pitchFamily="18" charset="0"/>
                          </a:rPr>
                          <m:t>𝑊</m:t>
                        </m:r>
                      </m:sub>
                    </m:sSub>
                  </m:oMath>
                </a14:m>
                <a:r>
                  <a:rPr lang="en-US" sz="2600" i="1" dirty="0"/>
                  <a:t> </a:t>
                </a:r>
                <a:r>
                  <a:rPr lang="en-US" sz="2600" dirty="0"/>
                  <a:t>= 4. </a:t>
                </a:r>
                <a:endParaRPr lang="en-US" sz="2600" dirty="0" smtClean="0"/>
              </a:p>
              <a:p>
                <a:pPr lvl="1"/>
                <a:r>
                  <a:rPr lang="en-US" sz="2600" dirty="0" smtClean="0"/>
                  <a:t>If </a:t>
                </a:r>
                <a:r>
                  <a:rPr lang="en-US" sz="2600" dirty="0"/>
                  <a:t>we ignore group membership and compute the total sum of square differences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𝑆𝑆</m:t>
                        </m:r>
                      </m:e>
                      <m:sub>
                        <m:r>
                          <a:rPr lang="en-US" sz="2600" b="0" i="1" smtClean="0">
                            <a:latin typeface="Cambria Math" panose="02040503050406030204" pitchFamily="18" charset="0"/>
                          </a:rPr>
                          <m:t>𝑇</m:t>
                        </m:r>
                      </m:sub>
                    </m:sSub>
                  </m:oMath>
                </a14:m>
                <a:r>
                  <a:rPr lang="en-US" sz="2600" i="1" dirty="0"/>
                  <a:t> </a:t>
                </a:r>
                <a:r>
                  <a:rPr lang="en-US" sz="2600" dirty="0"/>
                  <a:t>based on the overall mean 4, we get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𝑆𝑆</m:t>
                        </m:r>
                      </m:e>
                      <m:sub>
                        <m:r>
                          <a:rPr lang="en-US" sz="2600" i="1">
                            <a:latin typeface="Cambria Math" panose="02040503050406030204" pitchFamily="18" charset="0"/>
                          </a:rPr>
                          <m:t>𝑇</m:t>
                        </m:r>
                      </m:sub>
                    </m:sSub>
                  </m:oMath>
                </a14:m>
                <a:r>
                  <a:rPr lang="en-US" sz="2600" i="1" dirty="0"/>
                  <a:t> </a:t>
                </a:r>
                <a:r>
                  <a:rPr lang="en-US" sz="2600" dirty="0"/>
                  <a:t>= 28. </a:t>
                </a:r>
                <a:endParaRPr lang="en-US" sz="2600" dirty="0" smtClean="0"/>
              </a:p>
              <a:p>
                <a:pPr lvl="1"/>
                <a:r>
                  <a:rPr lang="en-US" sz="2600" dirty="0" smtClean="0"/>
                  <a:t>In </a:t>
                </a:r>
                <a:r>
                  <a:rPr lang="en-US" sz="2600" dirty="0"/>
                  <a:t>other words, the variance (aka sums of squares)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𝑆𝑆</m:t>
                        </m:r>
                      </m:e>
                      <m:sub>
                        <m:r>
                          <a:rPr lang="en-US" sz="2600" i="1">
                            <a:latin typeface="Cambria Math" panose="02040503050406030204" pitchFamily="18" charset="0"/>
                          </a:rPr>
                          <m:t>𝑊</m:t>
                        </m:r>
                      </m:sub>
                    </m:sSub>
                  </m:oMath>
                </a14:m>
                <a:r>
                  <a:rPr lang="en-US" sz="2600" i="1" dirty="0"/>
                  <a:t> </a:t>
                </a:r>
                <a:r>
                  <a:rPr lang="en-US" sz="2600" dirty="0"/>
                  <a:t>within the groups is much smaller than the total variability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𝑆𝑆</m:t>
                        </m:r>
                      </m:e>
                      <m:sub>
                        <m:r>
                          <a:rPr lang="en-US" sz="2600" i="1">
                            <a:latin typeface="Cambria Math" panose="02040503050406030204" pitchFamily="18" charset="0"/>
                          </a:rPr>
                          <m:t>𝑇</m:t>
                        </m:r>
                      </m:sub>
                    </m:sSub>
                  </m:oMath>
                </a14:m>
                <a:r>
                  <a:rPr lang="en-US" sz="2600" dirty="0"/>
                  <a:t>, which indicates that the means are indeed different.</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61390" y="1010653"/>
                <a:ext cx="10721009" cy="5229726"/>
              </a:xfrm>
              <a:blipFill rotWithShape="0">
                <a:blip r:embed="rId2"/>
                <a:stretch>
                  <a:fillRect l="-171" t="-1049" r="-1080"/>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spTree>
    <p:extLst>
      <p:ext uri="{BB962C8B-B14F-4D97-AF65-F5344CB8AC3E}">
        <p14:creationId xmlns:p14="http://schemas.microsoft.com/office/powerpoint/2010/main" val="18789164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831747" y="774092"/>
                <a:ext cx="10528505" cy="5534526"/>
              </a:xfrm>
            </p:spPr>
            <p:txBody>
              <a:bodyPr>
                <a:normAutofit/>
              </a:bodyPr>
              <a:lstStyle/>
              <a:p>
                <a:pPr algn="just">
                  <a:buFont typeface="Wingdings" panose="05000000000000000000" pitchFamily="2" charset="2"/>
                  <a:buChar char="§"/>
                </a:pPr>
                <a:r>
                  <a:rPr lang="en-US" dirty="0" smtClean="0"/>
                  <a:t>More </a:t>
                </a:r>
                <a:r>
                  <a:rPr lang="en-US" dirty="0"/>
                  <a:t>precisely, under the null hypothesis that there are no mean differences between groups in the population, we would expect only minor random fluctuation in the means of the two groups. </a:t>
                </a:r>
                <a:endParaRPr lang="en-US" dirty="0" smtClean="0"/>
              </a:p>
              <a:p>
                <a:pPr lvl="1" algn="just">
                  <a:buFont typeface="Wingdings" panose="05000000000000000000" pitchFamily="2" charset="2"/>
                  <a:buChar char="§"/>
                </a:pPr>
                <a:r>
                  <a:rPr lang="en-US" sz="2600" dirty="0" smtClean="0"/>
                  <a:t>Therefore</a:t>
                </a:r>
                <a:r>
                  <a:rPr lang="en-US" sz="2600" dirty="0"/>
                  <a:t>, under the null hypothesis, it turns out that the variance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𝑆𝑆</m:t>
                        </m:r>
                      </m:e>
                      <m:sub>
                        <m:r>
                          <a:rPr lang="en-US" sz="2600" i="1">
                            <a:latin typeface="Cambria Math" panose="02040503050406030204" pitchFamily="18" charset="0"/>
                          </a:rPr>
                          <m:t>𝑊</m:t>
                        </m:r>
                      </m:sub>
                    </m:sSub>
                  </m:oMath>
                </a14:m>
                <a:r>
                  <a:rPr lang="en-US" sz="2600" i="1" dirty="0"/>
                  <a:t> within </a:t>
                </a:r>
                <a:r>
                  <a:rPr lang="en-US" sz="2600" dirty="0"/>
                  <a:t>groups divided by the degree </a:t>
                </a:r>
                <a:r>
                  <a:rPr lang="en-US" sz="2800" i="1" dirty="0">
                    <a:latin typeface="Book Antiqua" panose="02040602050305030304" pitchFamily="18" charset="0"/>
                  </a:rPr>
                  <a:t>s</a:t>
                </a:r>
                <a:r>
                  <a:rPr lang="en-US" sz="2600" i="1" dirty="0"/>
                  <a:t> </a:t>
                </a:r>
                <a:r>
                  <a:rPr lang="en-US" sz="2600" dirty="0"/>
                  <a:t>of freedom </a:t>
                </a:r>
                <a:r>
                  <a:rPr lang="en-US" sz="2600" i="1" dirty="0"/>
                  <a:t>within </a:t>
                </a:r>
                <a:r>
                  <a:rPr lang="en-US" sz="2600" dirty="0"/>
                  <a:t>groups should be about the same as the variance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𝑆𝑆</m:t>
                        </m:r>
                      </m:e>
                      <m:sub>
                        <m:r>
                          <a:rPr lang="en-US" sz="2600" b="0" i="1" smtClean="0">
                            <a:latin typeface="Cambria Math" panose="02040503050406030204" pitchFamily="18" charset="0"/>
                          </a:rPr>
                          <m:t>𝐵</m:t>
                        </m:r>
                      </m:sub>
                    </m:sSub>
                  </m:oMath>
                </a14:m>
                <a:r>
                  <a:rPr lang="en-US" sz="2600" i="1" dirty="0"/>
                  <a:t> between </a:t>
                </a:r>
                <a:r>
                  <a:rPr lang="en-US" sz="2600" dirty="0"/>
                  <a:t>groups divided by the degrees of freedom </a:t>
                </a:r>
                <a:r>
                  <a:rPr lang="en-US" sz="2600" i="1" dirty="0"/>
                  <a:t>between </a:t>
                </a:r>
                <a:r>
                  <a:rPr lang="en-US" sz="2600" dirty="0"/>
                  <a:t>groups. </a:t>
                </a:r>
                <a:endParaRPr lang="en-US" sz="2600" dirty="0" smtClean="0"/>
              </a:p>
              <a:p>
                <a:pPr lvl="1" algn="just">
                  <a:buFont typeface="Wingdings" panose="05000000000000000000" pitchFamily="2" charset="2"/>
                  <a:buChar char="§"/>
                </a:pPr>
                <a:r>
                  <a:rPr lang="en-US" sz="2600" dirty="0" smtClean="0"/>
                  <a:t>We </a:t>
                </a:r>
                <a:r>
                  <a:rPr lang="en-US" sz="2600" dirty="0"/>
                  <a:t>can compare those expressions via the </a:t>
                </a:r>
                <a:r>
                  <a:rPr lang="en-US" sz="2600" i="1" dirty="0"/>
                  <a:t>F </a:t>
                </a:r>
                <a:r>
                  <a:rPr lang="en-US" sz="2600" dirty="0"/>
                  <a:t>distribution and test whether their ratio is significantly greater than 1. </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831747" y="774092"/>
                <a:ext cx="10528505" cy="5534526"/>
              </a:xfrm>
              <a:blipFill rotWithShape="0">
                <a:blip r:embed="rId2"/>
                <a:stretch>
                  <a:fillRect l="-174" t="-991" r="-984"/>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spTree>
    <p:extLst>
      <p:ext uri="{BB962C8B-B14F-4D97-AF65-F5344CB8AC3E}">
        <p14:creationId xmlns:p14="http://schemas.microsoft.com/office/powerpoint/2010/main" val="9197557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577515" y="889470"/>
            <a:ext cx="11036969"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kern="1200" dirty="0" smtClean="0">
                <a:solidFill>
                  <a:schemeClr val="bg1"/>
                </a:solidFill>
                <a:effectLst>
                  <a:outerShdw blurRad="38100" dist="38100" dir="2700000" algn="tl">
                    <a:srgbClr val="000000">
                      <a:alpha val="43137"/>
                    </a:srgbClr>
                  </a:outerShdw>
                </a:effectLst>
              </a:rPr>
              <a:t>Single-factor ANOVA</a:t>
            </a:r>
            <a:endParaRPr lang="en-US" sz="44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23" name="Freeform 22"/>
              <p:cNvSpPr/>
              <p:nvPr/>
            </p:nvSpPr>
            <p:spPr>
              <a:xfrm>
                <a:off x="577515" y="1667069"/>
                <a:ext cx="11036969" cy="4113799"/>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spcBef>
                    <a:spcPts val="600"/>
                  </a:spcBef>
                  <a:spcAft>
                    <a:spcPts val="1200"/>
                  </a:spcAft>
                  <a:buFont typeface="Wingdings" panose="05000000000000000000" pitchFamily="2" charset="2"/>
                  <a:buChar char="§"/>
                </a:pPr>
                <a:r>
                  <a:rPr lang="en-US" sz="2400" dirty="0" smtClean="0"/>
                  <a:t>Suppose </a:t>
                </a:r>
                <a:r>
                  <a:rPr lang="en-US" sz="2400" dirty="0"/>
                  <a:t>we have </a:t>
                </a:r>
                <a:r>
                  <a:rPr lang="en-US" sz="2400" i="1" dirty="0"/>
                  <a:t>k </a:t>
                </a:r>
                <a:r>
                  <a:rPr lang="en-US" sz="2400" dirty="0"/>
                  <a:t>groups and each group contains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𝑛</m:t>
                        </m:r>
                      </m:e>
                      <m:sub>
                        <m:r>
                          <a:rPr lang="en-US" sz="2800" b="0" i="1" smtClean="0">
                            <a:latin typeface="Cambria Math" panose="02040503050406030204" pitchFamily="18" charset="0"/>
                          </a:rPr>
                          <m:t>𝑗</m:t>
                        </m:r>
                      </m:sub>
                    </m:sSub>
                  </m:oMath>
                </a14:m>
                <a:r>
                  <a:rPr lang="en-US" sz="2400" dirty="0" smtClean="0"/>
                  <a:t> measurements</a:t>
                </a:r>
                <a:r>
                  <a:rPr lang="en-US" sz="2400" dirty="0"/>
                  <a:t>, </a:t>
                </a:r>
                <a:r>
                  <a:rPr lang="en-US" sz="2400" dirty="0">
                    <a:latin typeface="Book Antiqua" panose="02040602050305030304" pitchFamily="18" charset="0"/>
                  </a:rPr>
                  <a:t>1 ≤ </a:t>
                </a:r>
                <a:r>
                  <a:rPr lang="en-US" sz="2400" i="1" dirty="0">
                    <a:latin typeface="Book Antiqua" panose="02040602050305030304" pitchFamily="18" charset="0"/>
                  </a:rPr>
                  <a:t>j </a:t>
                </a:r>
                <a:r>
                  <a:rPr lang="en-US" sz="2400" dirty="0">
                    <a:latin typeface="Book Antiqua" panose="02040602050305030304" pitchFamily="18" charset="0"/>
                  </a:rPr>
                  <a:t>≤ </a:t>
                </a:r>
                <a:r>
                  <a:rPr lang="en-US" sz="2400" i="1" dirty="0" smtClean="0">
                    <a:latin typeface="Book Antiqua" panose="02040602050305030304" pitchFamily="18" charset="0"/>
                  </a:rPr>
                  <a:t>k</a:t>
                </a:r>
                <a:endParaRPr lang="en-US" sz="2400" dirty="0" smtClean="0"/>
              </a:p>
              <a:p>
                <a:pPr marL="285750" indent="-285750">
                  <a:spcBef>
                    <a:spcPts val="600"/>
                  </a:spcBef>
                  <a:spcAft>
                    <a:spcPts val="1200"/>
                  </a:spcAft>
                  <a:buFont typeface="Wingdings" panose="05000000000000000000" pitchFamily="2" charset="2"/>
                  <a:buChar char="§"/>
                </a:pPr>
                <a:r>
                  <a:rPr lang="en-US" sz="2400" dirty="0" smtClean="0"/>
                  <a:t>Assume </a:t>
                </a:r>
                <a:r>
                  <a:rPr lang="en-US" sz="2400" dirty="0"/>
                  <a:t>that all groups are approximately normal and that their standard deviations are approximately the same. </a:t>
                </a:r>
                <a:endParaRPr lang="en-US" sz="2400" dirty="0" smtClean="0"/>
              </a:p>
              <a:p>
                <a:pPr marL="285750" indent="-285750">
                  <a:spcBef>
                    <a:spcPts val="600"/>
                  </a:spcBef>
                  <a:spcAft>
                    <a:spcPts val="1200"/>
                  </a:spcAft>
                  <a:buFont typeface="Wingdings" panose="05000000000000000000" pitchFamily="2" charset="2"/>
                  <a:buChar char="§"/>
                </a:pPr>
                <a:r>
                  <a:rPr lang="en-US" sz="2400" dirty="0" smtClean="0"/>
                  <a:t>The </a:t>
                </a:r>
                <a:r>
                  <a:rPr lang="en-US" sz="2400" b="1" dirty="0"/>
                  <a:t>four components </a:t>
                </a:r>
                <a:r>
                  <a:rPr lang="en-US" sz="2400" dirty="0"/>
                  <a:t>of a single-factor ANOVA are</a:t>
                </a:r>
                <a:r>
                  <a:rPr lang="en-US" sz="2400" dirty="0" smtClean="0"/>
                  <a:t>:</a:t>
                </a:r>
                <a:endParaRPr lang="en-US" sz="2400" dirty="0"/>
              </a:p>
              <a:p>
                <a:pPr marL="800100" lvl="1" indent="-342900">
                  <a:spcBef>
                    <a:spcPts val="600"/>
                  </a:spcBef>
                  <a:spcAft>
                    <a:spcPts val="1200"/>
                  </a:spcAft>
                  <a:buFont typeface="Arial" panose="020B0604020202020204" pitchFamily="34" charset="0"/>
                  <a:buChar char="•"/>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0</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i="1">
                            <a:latin typeface="Cambria Math" panose="02040503050406030204" pitchFamily="18" charset="0"/>
                          </a:rPr>
                          <m:t>1</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b="0" i="1" dirty="0" smtClean="0">
                            <a:latin typeface="Cambria Math" panose="02040503050406030204" pitchFamily="18" charset="0"/>
                          </a:rPr>
                          <m:t>1</m:t>
                        </m:r>
                      </m:sub>
                    </m:sSub>
                  </m:oMath>
                </a14:m>
                <a:r>
                  <a:rPr lang="en-US" sz="2400" dirty="0"/>
                  <a:t> = … =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i="1" dirty="0">
                            <a:latin typeface="Cambria Math" panose="02040503050406030204" pitchFamily="18" charset="0"/>
                          </a:rPr>
                          <m:t>𝑘</m:t>
                        </m:r>
                      </m:sub>
                    </m:sSub>
                  </m:oMath>
                </a14:m>
                <a:endParaRPr lang="en-US" sz="2400" i="1" dirty="0" smtClean="0">
                  <a:latin typeface="Cambria Math" panose="02040503050406030204" pitchFamily="18" charset="0"/>
                </a:endParaRPr>
              </a:p>
              <a:p>
                <a:pPr marL="800100" lvl="1" indent="-342900">
                  <a:spcBef>
                    <a:spcPts val="600"/>
                  </a:spcBef>
                  <a:spcAft>
                    <a:spcPts val="1200"/>
                  </a:spcAft>
                  <a:buFont typeface="Arial" panose="020B0604020202020204" pitchFamily="34" charset="0"/>
                  <a:buChar char="•"/>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𝑎</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b="0" i="1" dirty="0" smtClean="0">
                            <a:latin typeface="Cambria Math" panose="02040503050406030204" pitchFamily="18" charset="0"/>
                          </a:rPr>
                          <m:t>𝑖</m:t>
                        </m:r>
                      </m:sub>
                    </m:sSub>
                    <m:r>
                      <a:rPr lang="en-US" sz="2400" dirty="0">
                        <a:latin typeface="Cambria Math" panose="02040503050406030204" pitchFamily="18" charset="0"/>
                        <a:sym typeface="Symbol" panose="05050102010706020507" pitchFamily="18" charset="2"/>
                      </a:rPr>
                      <m:t></m:t>
                    </m:r>
                  </m:oMath>
                </a14:m>
                <a:r>
                  <a:rPr lang="en-US" sz="2400" dirty="0"/>
                  <a:t>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b="0" i="1" dirty="0" smtClean="0">
                            <a:latin typeface="Cambria Math" panose="02040503050406030204" pitchFamily="18" charset="0"/>
                          </a:rPr>
                          <m:t>𝑗</m:t>
                        </m:r>
                      </m:sub>
                    </m:sSub>
                  </m:oMath>
                </a14:m>
                <a:r>
                  <a:rPr lang="en-US" sz="2400" dirty="0" smtClean="0"/>
                  <a:t> for some </a:t>
                </a:r>
                <a:r>
                  <a:rPr lang="en-US" sz="2400" i="1" dirty="0" err="1" smtClean="0">
                    <a:latin typeface="Book Antiqua" panose="02040602050305030304" pitchFamily="18" charset="0"/>
                  </a:rPr>
                  <a:t>i</a:t>
                </a:r>
                <a:r>
                  <a:rPr lang="en-US" sz="2400" i="1" dirty="0" smtClean="0">
                    <a:latin typeface="Book Antiqua" panose="02040602050305030304" pitchFamily="18" charset="0"/>
                  </a:rPr>
                  <a:t>, </a:t>
                </a:r>
                <a:r>
                  <a:rPr lang="en-US" sz="2400" i="1" dirty="0" smtClean="0">
                    <a:latin typeface="Book Antiqua" panose="02040602050305030304" pitchFamily="18" charset="0"/>
                  </a:rPr>
                  <a:t>j</a:t>
                </a:r>
                <a:endParaRPr lang="en-US" sz="2400" i="1" dirty="0" smtClean="0">
                  <a:latin typeface="Book Antiqua" panose="02040602050305030304" pitchFamily="18" charset="0"/>
                </a:endParaRPr>
              </a:p>
            </p:txBody>
          </p:sp>
        </mc:Choice>
        <mc:Fallback>
          <p:sp>
            <p:nvSpPr>
              <p:cNvPr id="23" name="Freeform 22"/>
              <p:cNvSpPr>
                <a:spLocks noRot="1" noChangeAspect="1" noMove="1" noResize="1" noEditPoints="1" noAdjustHandles="1" noChangeArrowheads="1" noChangeShapeType="1" noTextEdit="1"/>
              </p:cNvSpPr>
              <p:nvPr/>
            </p:nvSpPr>
            <p:spPr>
              <a:xfrm>
                <a:off x="577515" y="1667069"/>
                <a:ext cx="11036969" cy="4113799"/>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221"/>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spTree>
    <p:extLst>
      <p:ext uri="{BB962C8B-B14F-4D97-AF65-F5344CB8AC3E}">
        <p14:creationId xmlns:p14="http://schemas.microsoft.com/office/powerpoint/2010/main" val="22046535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Effect transition="in" filter="fade">
                                      <p:cBhvr>
                                        <p:cTn id="43" dur="750"/>
                                        <p:tgtEl>
                                          <p:spTgt spid="23">
                                            <p:txEl>
                                              <p:pRg st="4" end="4"/>
                                            </p:txEl>
                                          </p:spTgt>
                                        </p:tgtEl>
                                      </p:cBhvr>
                                    </p:animEffect>
                                    <p:anim calcmode="lin" valueType="num">
                                      <p:cBhvr>
                                        <p:cTn id="44"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1" y="347029"/>
            <a:ext cx="11036969"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kern="1200" dirty="0" smtClean="0">
                <a:solidFill>
                  <a:schemeClr val="bg1"/>
                </a:solidFill>
                <a:effectLst>
                  <a:outerShdw blurRad="38100" dist="38100" dir="2700000" algn="tl">
                    <a:srgbClr val="000000">
                      <a:alpha val="43137"/>
                    </a:srgbClr>
                  </a:outerShdw>
                </a:effectLst>
              </a:rPr>
              <a:t>Single-factor ANOVA</a:t>
            </a:r>
            <a:endParaRPr lang="en-US" sz="44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23" name="Freeform 22"/>
              <p:cNvSpPr/>
              <p:nvPr/>
            </p:nvSpPr>
            <p:spPr>
              <a:xfrm>
                <a:off x="625641" y="1124628"/>
                <a:ext cx="11036969" cy="524408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800100" lvl="1" indent="-342900">
                  <a:spcBef>
                    <a:spcPts val="600"/>
                  </a:spcBef>
                  <a:buFont typeface="Arial" panose="020B0604020202020204" pitchFamily="34" charset="0"/>
                  <a:buChar char="•"/>
                </a:pPr>
                <a:r>
                  <a:rPr lang="en-US" sz="2400" dirty="0" smtClean="0"/>
                  <a:t>Test </a:t>
                </a:r>
                <a:r>
                  <a:rPr lang="en-US" sz="2400" dirty="0" smtClean="0"/>
                  <a:t>statistics: </a:t>
                </a:r>
              </a:p>
              <a:p>
                <a:pPr lvl="1">
                  <a:spcBef>
                    <a:spcPts val="600"/>
                  </a:spcBef>
                </a:pPr>
                <a:endParaRPr lang="en-US" sz="2400" dirty="0" smtClean="0"/>
              </a:p>
              <a:p>
                <a:pPr lvl="1">
                  <a:spcBef>
                    <a:spcPts val="600"/>
                  </a:spcBef>
                </a:pPr>
                <a:endParaRPr lang="en-US" sz="2400" dirty="0" smtClean="0"/>
              </a:p>
              <a:p>
                <a:pPr lvl="1">
                  <a:spcBef>
                    <a:spcPts val="600"/>
                  </a:spcBef>
                </a:pPr>
                <a:endParaRPr lang="en-US" sz="2400" dirty="0" smtClean="0"/>
              </a:p>
              <a:p>
                <a:pPr marL="1257300" lvl="2" indent="-342900">
                  <a:spcBef>
                    <a:spcPts val="600"/>
                  </a:spcBef>
                  <a:buFont typeface="Arial" panose="020B0604020202020204" pitchFamily="34" charset="0"/>
                  <a:buChar char="•"/>
                </a:pPr>
                <a:r>
                  <a:rPr lang="en-US" sz="2400" dirty="0"/>
                  <a:t>w</a:t>
                </a:r>
                <a:r>
                  <a:rPr lang="en-US" sz="2400" dirty="0" smtClean="0"/>
                  <a:t>here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𝑑𝑓</m:t>
                        </m:r>
                      </m:e>
                      <m:sub>
                        <m:r>
                          <a:rPr lang="en-US" sz="2400" b="0" i="1" smtClean="0">
                            <a:latin typeface="Cambria Math" panose="02040503050406030204" pitchFamily="18" charset="0"/>
                          </a:rPr>
                          <m:t>𝐵</m:t>
                        </m:r>
                      </m:sub>
                    </m:sSub>
                  </m:oMath>
                </a14:m>
                <a:r>
                  <a:rPr lang="en-US" sz="2400" dirty="0" smtClean="0"/>
                  <a:t> = </a:t>
                </a:r>
                <a:r>
                  <a:rPr lang="en-US" sz="2400" i="1" dirty="0" smtClean="0">
                    <a:latin typeface="Book Antiqua" panose="02040602050305030304" pitchFamily="18" charset="0"/>
                  </a:rPr>
                  <a:t>k</a:t>
                </a:r>
                <a:r>
                  <a:rPr lang="en-US" sz="2400" dirty="0" smtClean="0"/>
                  <a:t> –</a:t>
                </a:r>
                <a:r>
                  <a:rPr lang="en-US" sz="2400" dirty="0"/>
                  <a:t> </a:t>
                </a:r>
                <a:r>
                  <a:rPr lang="en-US" sz="2400" dirty="0" smtClean="0"/>
                  <a:t>1, </a:t>
                </a:r>
                <a14:m>
                  <m:oMath xmlns:m="http://schemas.openxmlformats.org/officeDocument/2006/math">
                    <m:sSub>
                      <m:sSubPr>
                        <m:ctrlPr>
                          <a:rPr lang="en-US" sz="2400" i="1">
                            <a:latin typeface="Cambria Math" panose="02040503050406030204" pitchFamily="18" charset="0"/>
                          </a:rPr>
                        </m:ctrlPr>
                      </m:sSubPr>
                      <m:e>
                        <m:r>
                          <a:rPr lang="en-US" sz="2400" i="1" smtClean="0">
                            <a:latin typeface="Cambria Math" panose="02040503050406030204" pitchFamily="18" charset="0"/>
                          </a:rPr>
                          <m:t>𝑑𝑓</m:t>
                        </m:r>
                      </m:e>
                      <m:sub>
                        <m:r>
                          <a:rPr lang="en-US" sz="2400" b="0" i="1" smtClean="0">
                            <a:latin typeface="Cambria Math" panose="02040503050406030204" pitchFamily="18" charset="0"/>
                          </a:rPr>
                          <m:t>𝑊</m:t>
                        </m:r>
                      </m:sub>
                    </m:sSub>
                  </m:oMath>
                </a14:m>
                <a:r>
                  <a:rPr lang="en-US" sz="2400" dirty="0" smtClean="0"/>
                  <a:t> =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oMath>
                </a14:m>
                <a:r>
                  <a:rPr lang="en-US" sz="2400" dirty="0" smtClean="0"/>
                  <a:t> – 1) +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m:t>
                        </m:r>
                        <m:r>
                          <a:rPr lang="en-US" sz="2400" i="1">
                            <a:latin typeface="Cambria Math" panose="02040503050406030204" pitchFamily="18" charset="0"/>
                          </a:rPr>
                          <m:t>𝑛</m:t>
                        </m:r>
                      </m:e>
                      <m:sub>
                        <m:r>
                          <a:rPr lang="en-US" sz="2400" b="0" i="1" smtClean="0">
                            <a:latin typeface="Cambria Math" panose="02040503050406030204" pitchFamily="18" charset="0"/>
                          </a:rPr>
                          <m:t>2</m:t>
                        </m:r>
                      </m:sub>
                    </m:sSub>
                  </m:oMath>
                </a14:m>
                <a:r>
                  <a:rPr lang="en-US" sz="2400" dirty="0"/>
                  <a:t> – 1</a:t>
                </a:r>
                <a:r>
                  <a:rPr lang="en-US" sz="2400" dirty="0" smtClean="0"/>
                  <a:t>) + …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rPr>
                          <m:t>𝑛</m:t>
                        </m:r>
                      </m:e>
                      <m:sub>
                        <m:r>
                          <a:rPr lang="en-US" sz="2400" b="0" i="1" smtClean="0">
                            <a:latin typeface="Cambria Math" panose="02040503050406030204" pitchFamily="18" charset="0"/>
                          </a:rPr>
                          <m:t>𝑘</m:t>
                        </m:r>
                      </m:sub>
                    </m:sSub>
                  </m:oMath>
                </a14:m>
                <a:r>
                  <a:rPr lang="en-US" sz="2400" dirty="0"/>
                  <a:t> – 1</a:t>
                </a:r>
                <a:r>
                  <a:rPr lang="en-US" sz="2400" dirty="0" smtClean="0"/>
                  <a:t>) </a:t>
                </a:r>
              </a:p>
              <a:p>
                <a:pPr marL="1257300" lvl="2" indent="-342900">
                  <a:spcBef>
                    <a:spcPts val="600"/>
                  </a:spcBef>
                  <a:buFont typeface="Arial" panose="020B0604020202020204" pitchFamily="34" charset="0"/>
                  <a:buChar char="•"/>
                </a:pPr>
                <a:r>
                  <a:rPr lang="en-US" sz="2400" dirty="0" smtClean="0"/>
                  <a:t>sum of squares within groups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𝑆𝑆</m:t>
                        </m:r>
                      </m:e>
                      <m:sub>
                        <m:r>
                          <a:rPr lang="en-US" sz="2400" b="0" i="1" smtClean="0">
                            <a:latin typeface="Cambria Math" panose="02040503050406030204" pitchFamily="18" charset="0"/>
                          </a:rPr>
                          <m:t>𝑊</m:t>
                        </m:r>
                      </m:sub>
                    </m:sSub>
                    <m:r>
                      <a:rPr lang="en-US" sz="2400" b="0" i="1" smtClean="0">
                        <a:latin typeface="Cambria Math" panose="02040503050406030204" pitchFamily="18" charset="0"/>
                      </a:rPr>
                      <m:t>= </m:t>
                    </m:r>
                    <m:sSub>
                      <m:sSubPr>
                        <m:ctrlPr>
                          <a:rPr lang="en-US" sz="2400" i="1" smtClean="0">
                            <a:latin typeface="Cambria Math" panose="02040503050406030204" pitchFamily="18" charset="0"/>
                          </a:rPr>
                        </m:ctrlPr>
                      </m:sSubPr>
                      <m:e>
                        <m:r>
                          <a:rPr lang="en-US" sz="2400" i="1">
                            <a:latin typeface="Cambria Math" panose="02040503050406030204" pitchFamily="18" charset="0"/>
                          </a:rPr>
                          <m:t>𝑆𝑆</m:t>
                        </m:r>
                      </m:e>
                      <m:sub>
                        <m:r>
                          <a:rPr lang="en-US" sz="2400" b="0" i="1" smtClean="0">
                            <a:latin typeface="Cambria Math" panose="02040503050406030204" pitchFamily="18" charset="0"/>
                          </a:rPr>
                          <m:t>1</m:t>
                        </m:r>
                      </m:sub>
                    </m:sSub>
                  </m:oMath>
                </a14:m>
                <a:r>
                  <a:rPr lang="en-US" sz="2400" dirty="0" smtClean="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𝑆𝑆</m:t>
                        </m:r>
                      </m:e>
                      <m:sub>
                        <m:r>
                          <a:rPr lang="en-US" sz="2400" b="0" i="1" smtClean="0">
                            <a:latin typeface="Cambria Math" panose="02040503050406030204" pitchFamily="18" charset="0"/>
                          </a:rPr>
                          <m:t>2</m:t>
                        </m:r>
                      </m:sub>
                    </m:sSub>
                  </m:oMath>
                </a14:m>
                <a:r>
                  <a:rPr lang="en-US" sz="2400" dirty="0" smtClean="0"/>
                  <a:t> +…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𝑆𝑆</m:t>
                        </m:r>
                      </m:e>
                      <m:sub>
                        <m:r>
                          <a:rPr lang="en-US" sz="2400" b="0" i="1" smtClean="0">
                            <a:latin typeface="Cambria Math" panose="02040503050406030204" pitchFamily="18" charset="0"/>
                          </a:rPr>
                          <m:t>𝑘</m:t>
                        </m:r>
                      </m:sub>
                    </m:sSub>
                  </m:oMath>
                </a14:m>
                <a:endParaRPr lang="en-US" sz="2400" dirty="0" smtClean="0"/>
              </a:p>
              <a:p>
                <a:pPr marL="1257300" lvl="2" indent="-342900">
                  <a:spcBef>
                    <a:spcPts val="600"/>
                  </a:spcBef>
                  <a:buFont typeface="Arial" panose="020B0604020202020204" pitchFamily="34" charset="0"/>
                  <a:buChar char="•"/>
                </a:pPr>
                <a:r>
                  <a:rPr lang="en-US" sz="2400" dirty="0"/>
                  <a:t>t</a:t>
                </a:r>
                <a:r>
                  <a:rPr lang="en-US" sz="2400" dirty="0" smtClean="0"/>
                  <a:t>he total sum of squares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𝑆𝑆</m:t>
                        </m:r>
                      </m:e>
                      <m:sub>
                        <m:r>
                          <a:rPr lang="en-US" sz="2400" b="0" i="1" smtClean="0">
                            <a:latin typeface="Cambria Math" panose="02040503050406030204" pitchFamily="18" charset="0"/>
                          </a:rPr>
                          <m:t>𝑇</m:t>
                        </m:r>
                      </m:sub>
                    </m:sSub>
                  </m:oMath>
                </a14:m>
                <a:endParaRPr lang="en-US" sz="2400" dirty="0" smtClean="0"/>
              </a:p>
              <a:p>
                <a:pPr marL="1257300" lvl="2" indent="-342900">
                  <a:spcBef>
                    <a:spcPts val="600"/>
                  </a:spcBef>
                  <a:buFont typeface="Arial" panose="020B0604020202020204" pitchFamily="34" charset="0"/>
                  <a:buChar char="•"/>
                </a:pPr>
                <a:r>
                  <a:rPr lang="en-US" sz="2400" dirty="0" smtClean="0"/>
                  <a:t>the sum of squares between groups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𝑆𝑆</m:t>
                        </m:r>
                      </m:e>
                      <m:sub>
                        <m:r>
                          <a:rPr lang="en-US" sz="2400" b="0" i="1" smtClean="0">
                            <a:latin typeface="Cambria Math" panose="02040503050406030204" pitchFamily="18" charset="0"/>
                          </a:rPr>
                          <m:t>𝐵</m:t>
                        </m:r>
                      </m:sub>
                    </m:sSub>
                  </m:oMath>
                </a14:m>
                <a:r>
                  <a:rPr lang="en-US" sz="2400" dirty="0" smtClean="0"/>
                  <a:t> </a:t>
                </a:r>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𝑆𝑆</m:t>
                        </m:r>
                      </m:e>
                      <m:sub>
                        <m:r>
                          <a:rPr lang="en-US" sz="2400" b="0" i="1" smtClean="0">
                            <a:latin typeface="Cambria Math" panose="02040503050406030204" pitchFamily="18" charset="0"/>
                          </a:rPr>
                          <m:t>𝑇</m:t>
                        </m:r>
                      </m:sub>
                    </m:sSub>
                    <m:r>
                      <a:rPr lang="en-US" sz="2400" b="0" i="1" smtClean="0">
                        <a:latin typeface="Cambria Math" panose="02040503050406030204" pitchFamily="18" charset="0"/>
                      </a:rPr>
                      <m:t> − </m:t>
                    </m:r>
                    <m:sSub>
                      <m:sSubPr>
                        <m:ctrlPr>
                          <a:rPr lang="en-US" sz="2400" i="1">
                            <a:latin typeface="Cambria Math" panose="02040503050406030204" pitchFamily="18" charset="0"/>
                          </a:rPr>
                        </m:ctrlPr>
                      </m:sSubPr>
                      <m:e>
                        <m:r>
                          <a:rPr lang="en-US" sz="2400" i="1">
                            <a:latin typeface="Cambria Math" panose="02040503050406030204" pitchFamily="18" charset="0"/>
                          </a:rPr>
                          <m:t>𝑆𝑆</m:t>
                        </m:r>
                      </m:e>
                      <m:sub>
                        <m:r>
                          <a:rPr lang="en-US" sz="2400" i="1">
                            <a:latin typeface="Cambria Math" panose="02040503050406030204" pitchFamily="18" charset="0"/>
                          </a:rPr>
                          <m:t>𝑊</m:t>
                        </m:r>
                      </m:sub>
                    </m:sSub>
                  </m:oMath>
                </a14:m>
                <a:endParaRPr lang="en-US" sz="2400" dirty="0" smtClean="0"/>
              </a:p>
              <a:p>
                <a:pPr lvl="2">
                  <a:spcBef>
                    <a:spcPts val="600"/>
                  </a:spcBef>
                </a:pPr>
                <a:endParaRPr lang="en-US" sz="2400" dirty="0" smtClean="0"/>
              </a:p>
              <a:p>
                <a:pPr marL="800100" lvl="1" indent="-342900">
                  <a:spcBef>
                    <a:spcPts val="600"/>
                  </a:spcBef>
                  <a:buFont typeface="Arial" panose="020B0604020202020204" pitchFamily="34" charset="0"/>
                  <a:buChar char="•"/>
                </a:pPr>
                <a:r>
                  <a:rPr lang="en-US" sz="2400" dirty="0" smtClean="0"/>
                  <a:t>Rejection </a:t>
                </a:r>
                <a:r>
                  <a:rPr lang="en-US" sz="2400" dirty="0" smtClean="0"/>
                  <a:t>region: Reject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0</m:t>
                        </m:r>
                      </m:sub>
                    </m:sSub>
                  </m:oMath>
                </a14:m>
                <a:r>
                  <a:rPr lang="en-US" sz="2400" dirty="0" smtClean="0"/>
                  <a:t> if </a:t>
                </a:r>
                <a:r>
                  <a:rPr lang="en-US" sz="2400" i="1" dirty="0" smtClean="0">
                    <a:latin typeface="Book Antiqua" panose="02040602050305030304" pitchFamily="18" charset="0"/>
                  </a:rPr>
                  <a:t>p = </a:t>
                </a:r>
                <a:r>
                  <a:rPr lang="en-US" sz="2400" i="1" dirty="0" smtClean="0">
                    <a:latin typeface="Book Antiqua" panose="02040602050305030304" pitchFamily="18" charset="0"/>
                  </a:rPr>
                  <a:t>P(f &gt;</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0</m:t>
                        </m:r>
                      </m:sub>
                    </m:sSub>
                  </m:oMath>
                </a14:m>
                <a:r>
                  <a:rPr lang="en-US" sz="2400" dirty="0" smtClean="0"/>
                  <a:t>) &lt; </a:t>
                </a:r>
                <a:r>
                  <a:rPr lang="en-US" sz="2400" i="1" dirty="0" smtClean="0"/>
                  <a:t>a</a:t>
                </a:r>
              </a:p>
              <a:p>
                <a:pPr marL="1257300" lvl="2" indent="-342900">
                  <a:spcBef>
                    <a:spcPts val="600"/>
                  </a:spcBef>
                  <a:buFont typeface="Arial" panose="020B0604020202020204" pitchFamily="34" charset="0"/>
                  <a:buChar char="•"/>
                </a:pPr>
                <a:r>
                  <a:rPr lang="en-US" sz="2400" dirty="0"/>
                  <a:t>w</a:t>
                </a:r>
                <a:r>
                  <a:rPr lang="en-US" sz="2400" dirty="0" smtClean="0"/>
                  <a:t>here </a:t>
                </a:r>
                <a:r>
                  <a:rPr lang="en-US" sz="2400" i="1" dirty="0">
                    <a:latin typeface="Book Antiqua" panose="02040602050305030304" pitchFamily="18" charset="0"/>
                  </a:rPr>
                  <a:t>p = </a:t>
                </a:r>
                <a:r>
                  <a:rPr lang="en-US" sz="2400" i="1" dirty="0" smtClean="0">
                    <a:latin typeface="Book Antiqua" panose="02040602050305030304" pitchFamily="18" charset="0"/>
                  </a:rPr>
                  <a:t>P(f &gt;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0</m:t>
                        </m:r>
                      </m:sub>
                    </m:sSub>
                  </m:oMath>
                </a14:m>
                <a:r>
                  <a:rPr lang="en-US" sz="2400" dirty="0"/>
                  <a:t>) </a:t>
                </a:r>
                <a:r>
                  <a:rPr lang="en-US" sz="2400" dirty="0" smtClean="0"/>
                  <a:t>= </a:t>
                </a:r>
                <a:r>
                  <a:rPr lang="en-US" sz="2400" i="1" dirty="0" smtClean="0">
                    <a:latin typeface="Book Antiqua" panose="02040602050305030304" pitchFamily="18" charset="0"/>
                  </a:rPr>
                  <a:t>FDIST</a:t>
                </a:r>
                <a:r>
                  <a:rPr lang="en-US" sz="2400" dirty="0" smtClean="0"/>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0</m:t>
                        </m:r>
                      </m:sub>
                    </m:sSub>
                  </m:oMath>
                </a14:m>
                <a:r>
                  <a:rPr lang="en-US" sz="2400" dirty="0" smtClean="0"/>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𝑑𝑓</m:t>
                        </m:r>
                      </m:e>
                      <m:sub>
                        <m:r>
                          <a:rPr lang="en-US" sz="2400" i="1">
                            <a:latin typeface="Cambria Math" panose="02040503050406030204" pitchFamily="18" charset="0"/>
                          </a:rPr>
                          <m:t>𝐵</m:t>
                        </m:r>
                      </m:sub>
                    </m:sSub>
                  </m:oMath>
                </a14:m>
                <a:r>
                  <a:rPr lang="en-US" sz="2400" dirty="0" smtClean="0"/>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𝑑𝑓</m:t>
                        </m:r>
                      </m:e>
                      <m:sub>
                        <m:r>
                          <a:rPr lang="en-US" sz="2400" i="1">
                            <a:latin typeface="Cambria Math" panose="02040503050406030204" pitchFamily="18" charset="0"/>
                          </a:rPr>
                          <m:t>𝑊</m:t>
                        </m:r>
                      </m:sub>
                    </m:sSub>
                  </m:oMath>
                </a14:m>
                <a:r>
                  <a:rPr lang="en-US" sz="2400" dirty="0" smtClean="0"/>
                  <a:t>) using the </a:t>
                </a:r>
                <a:r>
                  <a:rPr lang="en-US" sz="2400" i="1" dirty="0" smtClean="0"/>
                  <a:t>F </a:t>
                </a:r>
                <a:r>
                  <a:rPr lang="en-US" sz="2400" dirty="0" smtClean="0"/>
                  <a:t>distribution</a:t>
                </a:r>
              </a:p>
            </p:txBody>
          </p:sp>
        </mc:Choice>
        <mc:Fallback>
          <p:sp>
            <p:nvSpPr>
              <p:cNvPr id="23" name="Freeform 22"/>
              <p:cNvSpPr>
                <a:spLocks noRot="1" noChangeAspect="1" noMove="1" noResize="1" noEditPoints="1" noAdjustHandles="1" noChangeArrowheads="1" noChangeShapeType="1" noTextEdit="1"/>
              </p:cNvSpPr>
              <p:nvPr/>
            </p:nvSpPr>
            <p:spPr>
              <a:xfrm>
                <a:off x="625641" y="1124628"/>
                <a:ext cx="11036969" cy="524408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478" y="1677896"/>
            <a:ext cx="3508232" cy="12017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41705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Effect transition="in" filter="fade">
                                      <p:cBhvr>
                                        <p:cTn id="23" dur="750"/>
                                        <p:tgtEl>
                                          <p:spTgt spid="23">
                                            <p:txEl>
                                              <p:pRg st="4" end="4"/>
                                            </p:txEl>
                                          </p:spTgt>
                                        </p:tgtEl>
                                      </p:cBhvr>
                                    </p:animEffect>
                                    <p:anim calcmode="lin" valueType="num">
                                      <p:cBhvr>
                                        <p:cTn id="24"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xEl>
                                              <p:pRg st="5" end="5"/>
                                            </p:txEl>
                                          </p:spTgt>
                                        </p:tgtEl>
                                        <p:attrNameLst>
                                          <p:attrName>style.visibility</p:attrName>
                                        </p:attrNameLst>
                                      </p:cBhvr>
                                      <p:to>
                                        <p:strVal val="visible"/>
                                      </p:to>
                                    </p:set>
                                    <p:animEffect transition="in" filter="fade">
                                      <p:cBhvr>
                                        <p:cTn id="30" dur="750"/>
                                        <p:tgtEl>
                                          <p:spTgt spid="23">
                                            <p:txEl>
                                              <p:pRg st="5" end="5"/>
                                            </p:txEl>
                                          </p:spTgt>
                                        </p:tgtEl>
                                      </p:cBhvr>
                                    </p:animEffect>
                                    <p:anim calcmode="lin" valueType="num">
                                      <p:cBhvr>
                                        <p:cTn id="31" dur="75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32" dur="75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Effect transition="in" filter="fade">
                                      <p:cBhvr>
                                        <p:cTn id="37" dur="750"/>
                                        <p:tgtEl>
                                          <p:spTgt spid="23">
                                            <p:txEl>
                                              <p:pRg st="6" end="6"/>
                                            </p:txEl>
                                          </p:spTgt>
                                        </p:tgtEl>
                                      </p:cBhvr>
                                    </p:animEffect>
                                    <p:anim calcmode="lin" valueType="num">
                                      <p:cBhvr>
                                        <p:cTn id="38" dur="75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39" dur="75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3">
                                            <p:txEl>
                                              <p:pRg st="7" end="7"/>
                                            </p:txEl>
                                          </p:spTgt>
                                        </p:tgtEl>
                                        <p:attrNameLst>
                                          <p:attrName>style.visibility</p:attrName>
                                        </p:attrNameLst>
                                      </p:cBhvr>
                                      <p:to>
                                        <p:strVal val="visible"/>
                                      </p:to>
                                    </p:set>
                                    <p:animEffect transition="in" filter="fade">
                                      <p:cBhvr>
                                        <p:cTn id="44" dur="750"/>
                                        <p:tgtEl>
                                          <p:spTgt spid="23">
                                            <p:txEl>
                                              <p:pRg st="7" end="7"/>
                                            </p:txEl>
                                          </p:spTgt>
                                        </p:tgtEl>
                                      </p:cBhvr>
                                    </p:animEffect>
                                    <p:anim calcmode="lin" valueType="num">
                                      <p:cBhvr>
                                        <p:cTn id="45" dur="75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46" dur="75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3">
                                            <p:txEl>
                                              <p:pRg st="9" end="9"/>
                                            </p:txEl>
                                          </p:spTgt>
                                        </p:tgtEl>
                                        <p:attrNameLst>
                                          <p:attrName>style.visibility</p:attrName>
                                        </p:attrNameLst>
                                      </p:cBhvr>
                                      <p:to>
                                        <p:strVal val="visible"/>
                                      </p:to>
                                    </p:set>
                                    <p:animEffect transition="in" filter="fade">
                                      <p:cBhvr>
                                        <p:cTn id="51" dur="750"/>
                                        <p:tgtEl>
                                          <p:spTgt spid="23">
                                            <p:txEl>
                                              <p:pRg st="9" end="9"/>
                                            </p:txEl>
                                          </p:spTgt>
                                        </p:tgtEl>
                                      </p:cBhvr>
                                    </p:animEffect>
                                    <p:anim calcmode="lin" valueType="num">
                                      <p:cBhvr>
                                        <p:cTn id="52" dur="750" fill="hold"/>
                                        <p:tgtEl>
                                          <p:spTgt spid="23">
                                            <p:txEl>
                                              <p:pRg st="9" end="9"/>
                                            </p:txEl>
                                          </p:spTgt>
                                        </p:tgtEl>
                                        <p:attrNameLst>
                                          <p:attrName>ppt_x</p:attrName>
                                        </p:attrNameLst>
                                      </p:cBhvr>
                                      <p:tavLst>
                                        <p:tav tm="0">
                                          <p:val>
                                            <p:strVal val="#ppt_x"/>
                                          </p:val>
                                        </p:tav>
                                        <p:tav tm="100000">
                                          <p:val>
                                            <p:strVal val="#ppt_x"/>
                                          </p:val>
                                        </p:tav>
                                      </p:tavLst>
                                    </p:anim>
                                    <p:anim calcmode="lin" valueType="num">
                                      <p:cBhvr>
                                        <p:cTn id="53" dur="750" fill="hold"/>
                                        <p:tgtEl>
                                          <p:spTgt spid="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3">
                                            <p:txEl>
                                              <p:pRg st="10" end="10"/>
                                            </p:txEl>
                                          </p:spTgt>
                                        </p:tgtEl>
                                        <p:attrNameLst>
                                          <p:attrName>style.visibility</p:attrName>
                                        </p:attrNameLst>
                                      </p:cBhvr>
                                      <p:to>
                                        <p:strVal val="visible"/>
                                      </p:to>
                                    </p:set>
                                    <p:animEffect transition="in" filter="fade">
                                      <p:cBhvr>
                                        <p:cTn id="58" dur="750"/>
                                        <p:tgtEl>
                                          <p:spTgt spid="23">
                                            <p:txEl>
                                              <p:pRg st="10" end="10"/>
                                            </p:txEl>
                                          </p:spTgt>
                                        </p:tgtEl>
                                      </p:cBhvr>
                                    </p:animEffect>
                                    <p:anim calcmode="lin" valueType="num">
                                      <p:cBhvr>
                                        <p:cTn id="59" dur="750" fill="hold"/>
                                        <p:tgtEl>
                                          <p:spTgt spid="23">
                                            <p:txEl>
                                              <p:pRg st="10" end="10"/>
                                            </p:txEl>
                                          </p:spTgt>
                                        </p:tgtEl>
                                        <p:attrNameLst>
                                          <p:attrName>ppt_x</p:attrName>
                                        </p:attrNameLst>
                                      </p:cBhvr>
                                      <p:tavLst>
                                        <p:tav tm="0">
                                          <p:val>
                                            <p:strVal val="#ppt_x"/>
                                          </p:val>
                                        </p:tav>
                                        <p:tav tm="100000">
                                          <p:val>
                                            <p:strVal val="#ppt_x"/>
                                          </p:val>
                                        </p:tav>
                                      </p:tavLst>
                                    </p:anim>
                                    <p:anim calcmode="lin" valueType="num">
                                      <p:cBhvr>
                                        <p:cTn id="60" dur="750" fill="hold"/>
                                        <p:tgtEl>
                                          <p:spTgt spid="2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601579" y="471448"/>
                <a:ext cx="10684042" cy="5806522"/>
              </a:xfrm>
            </p:spPr>
            <p:txBody>
              <a:bodyPr>
                <a:noAutofit/>
              </a:bodyPr>
              <a:lstStyle/>
              <a:p>
                <a:pPr>
                  <a:spcAft>
                    <a:spcPts val="0"/>
                  </a:spcAft>
                  <a:buFont typeface="Wingdings" panose="05000000000000000000" pitchFamily="2" charset="2"/>
                  <a:buChar char="§"/>
                </a:pPr>
                <a:r>
                  <a:rPr lang="en-US" sz="2400" dirty="0" smtClean="0"/>
                  <a:t>Now </a:t>
                </a:r>
                <a:r>
                  <a:rPr lang="en-US" sz="2400" dirty="0"/>
                  <a:t>we can finish the preceding example</a:t>
                </a:r>
                <a:r>
                  <a:rPr lang="en-US" sz="2400" dirty="0" smtClean="0"/>
                  <a:t>:</a:t>
                </a:r>
              </a:p>
              <a:p>
                <a:pPr lvl="1">
                  <a:spcAft>
                    <a:spcPts val="600"/>
                  </a:spcAft>
                  <a:buFont typeface="Wingdings" panose="05000000000000000000" pitchFamily="2" charset="2"/>
                  <a:buChar cha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i="1">
                            <a:latin typeface="Cambria Math" panose="02040503050406030204" pitchFamily="18" charset="0"/>
                          </a:rPr>
                          <m:t>𝐵</m:t>
                        </m:r>
                      </m:sub>
                    </m:sSub>
                  </m:oMath>
                </a14:m>
                <a:r>
                  <a:rPr lang="en-US" dirty="0"/>
                  <a:t> = </a:t>
                </a:r>
                <a:r>
                  <a:rPr lang="en-US" i="1" dirty="0" smtClean="0">
                    <a:latin typeface="Book Antiqua" panose="02040602050305030304" pitchFamily="18" charset="0"/>
                  </a:rPr>
                  <a:t>2</a:t>
                </a:r>
                <a:r>
                  <a:rPr lang="en-US" dirty="0" smtClean="0"/>
                  <a:t> </a:t>
                </a:r>
                <a:r>
                  <a:rPr lang="en-US" dirty="0"/>
                  <a:t>– </a:t>
                </a:r>
                <a:r>
                  <a:rPr lang="en-US" dirty="0" smtClean="0"/>
                  <a:t>1 = </a:t>
                </a:r>
                <a:r>
                  <a:rPr lang="en-US" dirty="0" smtClean="0"/>
                  <a:t>1</a:t>
                </a:r>
                <a:endParaRPr lang="en-US" dirty="0"/>
              </a:p>
              <a:p>
                <a:pPr lvl="1">
                  <a:spcAft>
                    <a:spcPts val="600"/>
                  </a:spcAft>
                  <a:buFont typeface="Wingdings" panose="05000000000000000000" pitchFamily="2" charset="2"/>
                  <a:buChar cha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i="1">
                            <a:latin typeface="Cambria Math" panose="02040503050406030204" pitchFamily="18" charset="0"/>
                          </a:rPr>
                          <m:t>𝑊</m:t>
                        </m:r>
                      </m:sub>
                    </m:sSub>
                  </m:oMath>
                </a14:m>
                <a:r>
                  <a:rPr lang="en-US" dirty="0"/>
                  <a:t> = </a:t>
                </a:r>
                <a:r>
                  <a:rPr lang="en-US" dirty="0" smtClean="0"/>
                  <a:t>(3 – </a:t>
                </a:r>
                <a:r>
                  <a:rPr lang="en-US" dirty="0"/>
                  <a:t>1) + </a:t>
                </a:r>
                <a:r>
                  <a:rPr lang="en-US" dirty="0" smtClean="0"/>
                  <a:t>(3 </a:t>
                </a:r>
                <a:r>
                  <a:rPr lang="en-US" dirty="0" smtClean="0"/>
                  <a:t>– </a:t>
                </a:r>
                <a:r>
                  <a:rPr lang="en-US" dirty="0"/>
                  <a:t>1) </a:t>
                </a:r>
                <a:r>
                  <a:rPr lang="en-US" dirty="0" smtClean="0"/>
                  <a:t>= 4</a:t>
                </a:r>
              </a:p>
              <a:p>
                <a:pPr lvl="1">
                  <a:spcAft>
                    <a:spcPts val="600"/>
                  </a:spcAft>
                  <a:buFont typeface="Wingdings" panose="05000000000000000000" pitchFamily="2" charset="2"/>
                  <a:buChar cha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i="1">
                            <a:latin typeface="Cambria Math" panose="02040503050406030204" pitchFamily="18" charset="0"/>
                          </a:rPr>
                          <m:t>𝑇</m:t>
                        </m:r>
                      </m:sub>
                    </m:sSub>
                  </m:oMath>
                </a14:m>
                <a:r>
                  <a:rPr lang="en-US" dirty="0"/>
                  <a:t> = </a:t>
                </a:r>
                <a:r>
                  <a:rPr lang="en-US" dirty="0" smtClean="0"/>
                  <a:t>28</a:t>
                </a:r>
              </a:p>
              <a:p>
                <a:pPr lvl="1">
                  <a:spcAft>
                    <a:spcPts val="600"/>
                  </a:spcAft>
                  <a:buFont typeface="Wingdings" panose="05000000000000000000" pitchFamily="2" charset="2"/>
                  <a:buChar cha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i="1">
                            <a:latin typeface="Cambria Math" panose="02040503050406030204" pitchFamily="18" charset="0"/>
                          </a:rPr>
                          <m:t>𝑊</m:t>
                        </m:r>
                      </m:sub>
                    </m:sSub>
                  </m:oMath>
                </a14:m>
                <a:r>
                  <a:rPr lang="en-US" dirty="0" smtClean="0"/>
                  <a:t> = 2 + 2 = 4</a:t>
                </a:r>
              </a:p>
              <a:p>
                <a:pPr lvl="1">
                  <a:spcAft>
                    <a:spcPts val="600"/>
                  </a:spcAft>
                  <a:buFont typeface="Wingdings" panose="05000000000000000000" pitchFamily="2" charset="2"/>
                  <a:buChar cha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b="0" i="1" smtClean="0">
                            <a:latin typeface="Cambria Math" panose="02040503050406030204" pitchFamily="18" charset="0"/>
                          </a:rPr>
                          <m:t>𝐵</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b="0" i="1" smtClean="0">
                            <a:latin typeface="Cambria Math" panose="02040503050406030204" pitchFamily="18" charset="0"/>
                          </a:rPr>
                          <m:t>𝑇</m:t>
                        </m:r>
                      </m:sub>
                    </m:sSub>
                    <m:r>
                      <a:rPr lang="en-US" b="0" i="0">
                        <a:latin typeface="Cambria Math" panose="02040503050406030204" pitchFamily="18" charset="0"/>
                      </a:rPr>
                      <m:t> </m:t>
                    </m:r>
                    <m:r>
                      <a:rPr lang="en-US" b="0" i="0" smtClean="0">
                        <a:latin typeface="Cambria Math" panose="02040503050406030204" pitchFamily="18" charset="0"/>
                      </a:rPr>
                      <m:t>−</m:t>
                    </m:r>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b="0" i="1" smtClean="0">
                            <a:latin typeface="Cambria Math" panose="02040503050406030204" pitchFamily="18" charset="0"/>
                          </a:rPr>
                          <m:t>𝑊</m:t>
                        </m:r>
                      </m:sub>
                    </m:sSub>
                  </m:oMath>
                </a14:m>
                <a:r>
                  <a:rPr lang="en-US" dirty="0" smtClean="0"/>
                  <a:t> = 28 – 4 = 24</a:t>
                </a:r>
              </a:p>
              <a:p>
                <a:pPr>
                  <a:spcAft>
                    <a:spcPts val="0"/>
                  </a:spcAft>
                  <a:buFont typeface="Wingdings" panose="05000000000000000000" pitchFamily="2" charset="2"/>
                  <a:buChar char="§"/>
                </a:pPr>
                <a:r>
                  <a:rPr lang="en-US" sz="2400" dirty="0" smtClean="0"/>
                  <a:t>At this point we know the variance within groups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𝑆𝑆</m:t>
                        </m:r>
                      </m:e>
                      <m:sub>
                        <m:r>
                          <a:rPr lang="en-US" sz="2400" i="1">
                            <a:latin typeface="Cambria Math" panose="02040503050406030204" pitchFamily="18" charset="0"/>
                          </a:rPr>
                          <m:t>𝑊</m:t>
                        </m:r>
                      </m:sub>
                    </m:sSub>
                    <m:r>
                      <a:rPr lang="en-US" sz="2400" b="0" i="0" smtClean="0">
                        <a:latin typeface="Cambria Math" panose="02040503050406030204" pitchFamily="18" charset="0"/>
                      </a:rPr>
                      <m:t> </m:t>
                    </m:r>
                  </m:oMath>
                </a14:m>
                <a:r>
                  <a:rPr lang="en-US" sz="2400" dirty="0" smtClean="0"/>
                  <a:t>as well as the variance between groups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𝑆𝑆</m:t>
                        </m:r>
                      </m:e>
                      <m:sub>
                        <m:r>
                          <a:rPr lang="en-US" sz="2400" b="0" i="1" smtClean="0">
                            <a:latin typeface="Cambria Math" panose="02040503050406030204" pitchFamily="18" charset="0"/>
                          </a:rPr>
                          <m:t>𝐵</m:t>
                        </m:r>
                      </m:sub>
                    </m:sSub>
                  </m:oMath>
                </a14:m>
                <a:r>
                  <a:rPr lang="en-US" sz="2400" dirty="0" smtClean="0"/>
                  <a:t> so that </a:t>
                </a:r>
              </a:p>
              <a:p>
                <a:pPr marL="68580" indent="0">
                  <a:buNone/>
                </a:pPr>
                <a:endParaRPr lang="en-US" sz="2400" dirty="0" smtClean="0"/>
              </a:p>
              <a:p>
                <a:pPr marL="68580" indent="0">
                  <a:buNone/>
                </a:pPr>
                <a:endParaRPr lang="en-US" sz="2400" dirty="0"/>
              </a:p>
              <a:p>
                <a:r>
                  <a:rPr lang="en-US" sz="2400" dirty="0"/>
                  <a:t>Hence, assuming as usual that </a:t>
                </a:r>
                <a:r>
                  <a:rPr lang="en-US" sz="2400" i="1" dirty="0"/>
                  <a:t>a </a:t>
                </a:r>
                <a:r>
                  <a:rPr lang="en-US" sz="2400" dirty="0"/>
                  <a:t>= 0.05, we reject the null hypothesis and conclude that there </a:t>
                </a:r>
                <a:r>
                  <a:rPr lang="en-US" sz="2400" i="1" dirty="0"/>
                  <a:t>is </a:t>
                </a:r>
                <a:r>
                  <a:rPr lang="en-US" sz="2400" dirty="0"/>
                  <a:t>a difference between the means. </a:t>
                </a:r>
                <a:endParaRPr lang="en-US" sz="2400" dirty="0" smtClean="0"/>
              </a:p>
              <a:p>
                <a:pPr>
                  <a:spcAft>
                    <a:spcPts val="0"/>
                  </a:spcAft>
                  <a:buFont typeface="Wingdings" panose="05000000000000000000" pitchFamily="2" charset="2"/>
                  <a:buChar char="§"/>
                </a:pPr>
                <a:endParaRPr lang="en-US" sz="2400" dirty="0"/>
              </a:p>
              <a:p>
                <a:pPr marL="68580" indent="0">
                  <a:spcAft>
                    <a:spcPts val="0"/>
                  </a:spcAft>
                  <a:buNone/>
                </a:pPr>
                <a:r>
                  <a:rPr lang="en-US" sz="2400" dirty="0" smtClean="0"/>
                  <a:t> 						</a:t>
                </a:r>
                <a:endParaRPr lang="en-US" sz="24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601579" y="471448"/>
                <a:ext cx="10684042" cy="5806522"/>
              </a:xfrm>
              <a:blipFill rotWithShape="0">
                <a:blip r:embed="rId3"/>
                <a:stretch>
                  <a:fillRect l="-57" t="-839" r="-1142" b="-3148"/>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374" y="4371324"/>
            <a:ext cx="8676091" cy="950345"/>
          </a:xfrm>
          <a:prstGeom prst="rect">
            <a:avLst/>
          </a:prstGeom>
        </p:spPr>
      </p:pic>
    </p:spTree>
    <p:extLst>
      <p:ext uri="{BB962C8B-B14F-4D97-AF65-F5344CB8AC3E}">
        <p14:creationId xmlns:p14="http://schemas.microsoft.com/office/powerpoint/2010/main" val="28832052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75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75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75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75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7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75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827092" y="658089"/>
            <a:ext cx="10675097" cy="5550206"/>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spcBef>
                <a:spcPts val="600"/>
              </a:spcBef>
            </a:pPr>
            <a:r>
              <a:rPr lang="en-US" sz="2400" dirty="0"/>
              <a:t>We want to determine if a new drug is effective in lowering blood pressure, and what dosage might work best. So we give three different levels of the drug (zero drugs, low amount, high amount) to 20 patients and measure the difference in blood pressure before </a:t>
            </a:r>
            <a:r>
              <a:rPr lang="en-US" sz="2400" dirty="0" smtClean="0"/>
              <a:t>and </a:t>
            </a:r>
            <a:r>
              <a:rPr lang="en-US" sz="2400" dirty="0"/>
              <a:t>30 min after administering the drug. The 20 people were randomly assigned to receive one of the three dosages. </a:t>
            </a:r>
            <a:endParaRPr lang="en-US" sz="2400" dirty="0" smtClean="0"/>
          </a:p>
          <a:p>
            <a:pPr marL="342900" indent="-342900" algn="just">
              <a:spcBef>
                <a:spcPts val="600"/>
              </a:spcBef>
              <a:buFont typeface="Wingdings" panose="05000000000000000000" pitchFamily="2" charset="2"/>
              <a:buChar char="§"/>
            </a:pPr>
            <a:r>
              <a:rPr lang="en-US" sz="2400" dirty="0" smtClean="0"/>
              <a:t>The </a:t>
            </a:r>
            <a:r>
              <a:rPr lang="en-US" sz="2400" dirty="0"/>
              <a:t>results are:</a:t>
            </a:r>
          </a:p>
          <a:p>
            <a:pPr lvl="1" algn="just">
              <a:spcBef>
                <a:spcPts val="600"/>
              </a:spcBef>
            </a:pPr>
            <a:r>
              <a:rPr lang="en-US" sz="2400" dirty="0" smtClean="0"/>
              <a:t>Zero </a:t>
            </a:r>
            <a:r>
              <a:rPr lang="en-US" sz="2400" dirty="0"/>
              <a:t>dosage: 4, 1, 7, 8, 2, 10</a:t>
            </a:r>
          </a:p>
          <a:p>
            <a:pPr lvl="1" algn="just">
              <a:spcBef>
                <a:spcPts val="600"/>
              </a:spcBef>
            </a:pPr>
            <a:r>
              <a:rPr lang="en-US" sz="2400" dirty="0"/>
              <a:t>Low dosage: 11, 15, 12, 13, 18, 16, 14</a:t>
            </a:r>
          </a:p>
          <a:p>
            <a:pPr lvl="1" algn="just">
              <a:spcBef>
                <a:spcPts val="600"/>
              </a:spcBef>
            </a:pPr>
            <a:r>
              <a:rPr lang="en-US" sz="2400" dirty="0"/>
              <a:t>High dosage: 15, 17, 12, 13, 10, 11, </a:t>
            </a:r>
            <a:r>
              <a:rPr lang="en-US" sz="2400" dirty="0" smtClean="0"/>
              <a:t>10</a:t>
            </a:r>
            <a:endParaRPr lang="en-US" sz="2400" dirty="0"/>
          </a:p>
          <a:p>
            <a:pPr marL="342900" indent="-342900" algn="just">
              <a:spcBef>
                <a:spcPts val="600"/>
              </a:spcBef>
              <a:buFont typeface="Wingdings" panose="05000000000000000000" pitchFamily="2" charset="2"/>
              <a:buChar char="§"/>
            </a:pPr>
            <a:r>
              <a:rPr lang="en-US" sz="2400" dirty="0"/>
              <a:t>Is there a significant difference between the three averages? Test at </a:t>
            </a:r>
            <a:r>
              <a:rPr lang="en-US" sz="2400" dirty="0" smtClean="0"/>
              <a:t>the </a:t>
            </a:r>
            <a:r>
              <a:rPr lang="en-US" sz="2400" i="1" dirty="0" smtClean="0"/>
              <a:t>a </a:t>
            </a:r>
            <a:r>
              <a:rPr lang="en-US" sz="2400" dirty="0"/>
              <a:t>= 0.05 level.</a:t>
            </a:r>
          </a:p>
          <a:p>
            <a:pPr algn="just">
              <a:spcBef>
                <a:spcPts val="600"/>
              </a:spcBef>
              <a:spcAft>
                <a:spcPts val="600"/>
              </a:spcAft>
            </a:pPr>
            <a:endParaRPr lang="en-US" sz="2400" kern="1200" dirty="0" smtClean="0"/>
          </a:p>
        </p:txBody>
      </p:sp>
      <p:sp>
        <p:nvSpPr>
          <p:cNvPr id="8" name="Freeform 7"/>
          <p:cNvSpPr/>
          <p:nvPr/>
        </p:nvSpPr>
        <p:spPr>
          <a:xfrm>
            <a:off x="953810" y="273052"/>
            <a:ext cx="2705569"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spTree>
    <p:extLst>
      <p:ext uri="{BB962C8B-B14F-4D97-AF65-F5344CB8AC3E}">
        <p14:creationId xmlns:p14="http://schemas.microsoft.com/office/powerpoint/2010/main" val="37147920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750"/>
                                        <p:tgtEl>
                                          <p:spTgt spid="7">
                                            <p:txEl>
                                              <p:pRg st="2" end="2"/>
                                            </p:txEl>
                                          </p:spTgt>
                                        </p:tgtEl>
                                      </p:cBhvr>
                                    </p:animEffect>
                                    <p:anim calcmode="lin" valueType="num">
                                      <p:cBhvr>
                                        <p:cTn id="13"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750"/>
                                        <p:tgtEl>
                                          <p:spTgt spid="7">
                                            <p:txEl>
                                              <p:pRg st="3" end="3"/>
                                            </p:txEl>
                                          </p:spTgt>
                                        </p:tgtEl>
                                      </p:cBhvr>
                                    </p:animEffect>
                                    <p:anim calcmode="lin" valueType="num">
                                      <p:cBhvr>
                                        <p:cTn id="18"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750" fill="hold"/>
                                        <p:tgtEl>
                                          <p:spTgt spid="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750"/>
                                        <p:tgtEl>
                                          <p:spTgt spid="7">
                                            <p:txEl>
                                              <p:pRg st="4" end="4"/>
                                            </p:txEl>
                                          </p:spTgt>
                                        </p:tgtEl>
                                      </p:cBhvr>
                                    </p:animEffect>
                                    <p:anim calcmode="lin" valueType="num">
                                      <p:cBhvr>
                                        <p:cTn id="23"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75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fade">
                                      <p:cBhvr>
                                        <p:cTn id="29" dur="750"/>
                                        <p:tgtEl>
                                          <p:spTgt spid="7">
                                            <p:txEl>
                                              <p:pRg st="5" end="5"/>
                                            </p:txEl>
                                          </p:spTgt>
                                        </p:tgtEl>
                                      </p:cBhvr>
                                    </p:animEffect>
                                    <p:anim calcmode="lin" valueType="num">
                                      <p:cBhvr>
                                        <p:cTn id="30" dur="75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1" dur="75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3095" y="561474"/>
            <a:ext cx="10721009" cy="577515"/>
          </a:xfrm>
        </p:spPr>
        <p:txBody>
          <a:bodyPr>
            <a:normAutofit fontScale="92500" lnSpcReduction="10000"/>
          </a:bodyPr>
          <a:lstStyle/>
          <a:p>
            <a:r>
              <a:rPr lang="en-US" dirty="0"/>
              <a:t>The computations for our ANOVA </a:t>
            </a:r>
            <a:r>
              <a:rPr lang="en-US" dirty="0" smtClean="0"/>
              <a:t>test:</a:t>
            </a:r>
            <a:endParaRPr lang="en-US" dirty="0"/>
          </a:p>
          <a:p>
            <a:pPr marL="68580" indent="0">
              <a:buNone/>
            </a:pPr>
            <a:endParaRPr lang="en-US"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224" y="1303420"/>
            <a:ext cx="9163551" cy="4615057"/>
          </a:xfrm>
          <a:prstGeom prst="rect">
            <a:avLst/>
          </a:prstGeom>
        </p:spPr>
      </p:pic>
    </p:spTree>
    <p:extLst>
      <p:ext uri="{BB962C8B-B14F-4D97-AF65-F5344CB8AC3E}">
        <p14:creationId xmlns:p14="http://schemas.microsoft.com/office/powerpoint/2010/main" val="36577248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9978" y="587099"/>
            <a:ext cx="9452044" cy="4808036"/>
          </a:xfrm>
        </p:spPr>
      </p:pic>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sp>
        <p:nvSpPr>
          <p:cNvPr id="6" name="Rectangle 5"/>
          <p:cNvSpPr/>
          <p:nvPr/>
        </p:nvSpPr>
        <p:spPr>
          <a:xfrm>
            <a:off x="565632" y="5395135"/>
            <a:ext cx="10836442" cy="830997"/>
          </a:xfrm>
          <a:prstGeom prst="rect">
            <a:avLst/>
          </a:prstGeom>
        </p:spPr>
        <p:txBody>
          <a:bodyPr wrap="square">
            <a:spAutoFit/>
          </a:bodyPr>
          <a:lstStyle/>
          <a:p>
            <a:pPr marL="342900" indent="-342900">
              <a:buFont typeface="Wingdings" panose="05000000000000000000" pitchFamily="2" charset="2"/>
              <a:buChar char="§"/>
            </a:pPr>
            <a:r>
              <a:rPr lang="en-US" sz="2400" dirty="0"/>
              <a:t>Thus, we reject the null hypothesis and accept the alternative, that </a:t>
            </a:r>
            <a:r>
              <a:rPr lang="en-US" sz="2400" dirty="0" smtClean="0"/>
              <a:t>is, there </a:t>
            </a:r>
            <a:r>
              <a:rPr lang="en-US" sz="2400" dirty="0"/>
              <a:t>is a significant difference between (at least two of ) the means.</a:t>
            </a:r>
          </a:p>
        </p:txBody>
      </p:sp>
    </p:spTree>
    <p:extLst>
      <p:ext uri="{BB962C8B-B14F-4D97-AF65-F5344CB8AC3E}">
        <p14:creationId xmlns:p14="http://schemas.microsoft.com/office/powerpoint/2010/main" val="16603004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686" y="1513162"/>
            <a:ext cx="10638972" cy="1975104"/>
          </a:xfrm>
        </p:spPr>
        <p:txBody>
          <a:bodyPr/>
          <a:lstStyle/>
          <a:p>
            <a:r>
              <a:rPr lang="en-US" sz="2800" b="0" cap="none" dirty="0" smtClean="0">
                <a:effectLst>
                  <a:outerShdw blurRad="38100" dist="38100" dir="2700000" algn="tl">
                    <a:srgbClr val="000000">
                      <a:alpha val="43137"/>
                    </a:srgbClr>
                  </a:outerShdw>
                  <a:reflection stA="34000" endA="740" endPos="0" dir="5400000" sy="-100000" algn="bl" rotWithShape="0"/>
                </a:effectLst>
              </a:rPr>
              <a:t>Chapter 9</a:t>
            </a:r>
            <a:r>
              <a:rPr lang="en-US" cap="none" dirty="0" smtClean="0">
                <a:effectLst>
                  <a:reflection stA="34000" endA="740" endPos="17000" dir="5400000" sy="-100000" algn="bl" rotWithShape="0"/>
                </a:effectLst>
              </a:rPr>
              <a:t/>
            </a:r>
            <a:br>
              <a:rPr lang="en-US" cap="none" dirty="0" smtClean="0">
                <a:effectLst>
                  <a:reflection stA="34000" endA="740" endPos="17000" dir="5400000" sy="-100000" algn="bl" rotWithShape="0"/>
                </a:effectLst>
              </a:rPr>
            </a:br>
            <a:r>
              <a:rPr lang="en-US" cap="none" dirty="0" smtClean="0">
                <a:effectLst>
                  <a:reflection stA="34000" endA="740" endPos="17000" dir="5400000" sy="-100000" algn="bl" rotWithShape="0"/>
                </a:effectLst>
              </a:rPr>
              <a:t>Analysis of Variance</a:t>
            </a:r>
            <a:endParaRPr lang="en-US" sz="3800" cap="none" dirty="0">
              <a:effectLst>
                <a:reflection stA="34000" endA="740" endPos="17000" dir="5400000" sy="-100000" algn="bl" rotWithShape="0"/>
              </a:effectLst>
            </a:endParaRPr>
          </a:p>
        </p:txBody>
      </p:sp>
      <p:sp>
        <p:nvSpPr>
          <p:cNvPr id="3" name="Date Placeholder 27"/>
          <p:cNvSpPr txBox="1">
            <a:spLocks/>
          </p:cNvSpPr>
          <p:nvPr/>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31682687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1379258"/>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smtClean="0"/>
              <a:t>Given </a:t>
            </a:r>
            <a:r>
              <a:rPr lang="en-US" sz="2400" dirty="0"/>
              <a:t>the data from the previous example, use Excel to perform an ANOVA to decide whether the means differ significantly. </a:t>
            </a: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1061497" y="2884051"/>
            <a:ext cx="5034503" cy="2805867"/>
          </a:xfrm>
        </p:spPr>
        <p:txBody>
          <a:bodyPr/>
          <a:lstStyle/>
          <a:p>
            <a:r>
              <a:rPr lang="en-US" dirty="0" smtClean="0"/>
              <a:t>First</a:t>
            </a:r>
            <a:r>
              <a:rPr lang="en-US" dirty="0"/>
              <a:t>, we enter the data into Excel in three columns, one column per </a:t>
            </a:r>
            <a:r>
              <a:rPr lang="en-US" dirty="0" smtClean="0"/>
              <a:t>group. </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830" b="11479"/>
          <a:stretch/>
        </p:blipFill>
        <p:spPr>
          <a:xfrm>
            <a:off x="6689837" y="2646811"/>
            <a:ext cx="4266948" cy="3347355"/>
          </a:xfrm>
          <a:prstGeom prst="rect">
            <a:avLst/>
          </a:prstGeom>
        </p:spPr>
      </p:pic>
      <p:sp>
        <p:nvSpPr>
          <p:cNvPr id="4" name="Rectangle 3"/>
          <p:cNvSpPr/>
          <p:nvPr/>
        </p:nvSpPr>
        <p:spPr>
          <a:xfrm>
            <a:off x="5943600" y="5922448"/>
            <a:ext cx="5863389" cy="400110"/>
          </a:xfrm>
          <a:prstGeom prst="rect">
            <a:avLst/>
          </a:prstGeom>
        </p:spPr>
        <p:txBody>
          <a:bodyPr wrap="square">
            <a:spAutoFit/>
          </a:bodyPr>
          <a:lstStyle/>
          <a:p>
            <a:r>
              <a:rPr lang="en-US" sz="2000" b="1" i="1" dirty="0">
                <a:latin typeface="Book Antiqua" panose="02040602050305030304" pitchFamily="18" charset="0"/>
              </a:rPr>
              <a:t>Figure 9.1 Data entered in columns for each </a:t>
            </a:r>
            <a:r>
              <a:rPr lang="en-US" sz="2000" b="1" i="1" dirty="0" smtClean="0">
                <a:latin typeface="Book Antiqua" panose="02040602050305030304" pitchFamily="18" charset="0"/>
              </a:rPr>
              <a:t>group</a:t>
            </a:r>
            <a:r>
              <a:rPr lang="en-US" sz="2000" dirty="0" smtClean="0">
                <a:latin typeface="Book Antiqua" panose="02040602050305030304" pitchFamily="18" charset="0"/>
              </a:rPr>
              <a:t> </a:t>
            </a:r>
            <a:endParaRPr lang="en-US" sz="2000" dirty="0">
              <a:latin typeface="Book Antiqua" panose="02040602050305030304" pitchFamily="18" charset="0"/>
            </a:endParaRPr>
          </a:p>
        </p:txBody>
      </p:sp>
      <p:sp>
        <p:nvSpPr>
          <p:cNvPr id="9" name="TextBox 8"/>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spTree>
    <p:extLst>
      <p:ext uri="{BB962C8B-B14F-4D97-AF65-F5344CB8AC3E}">
        <p14:creationId xmlns:p14="http://schemas.microsoft.com/office/powerpoint/2010/main" val="5470253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sp>
        <p:nvSpPr>
          <p:cNvPr id="3" name="Rectangle 2"/>
          <p:cNvSpPr/>
          <p:nvPr/>
        </p:nvSpPr>
        <p:spPr>
          <a:xfrm>
            <a:off x="4524489" y="5170936"/>
            <a:ext cx="5997357" cy="400110"/>
          </a:xfrm>
          <a:prstGeom prst="rect">
            <a:avLst/>
          </a:prstGeom>
        </p:spPr>
        <p:txBody>
          <a:bodyPr wrap="square">
            <a:spAutoFit/>
          </a:bodyPr>
          <a:lstStyle/>
          <a:p>
            <a:r>
              <a:rPr lang="en-US" sz="2000" b="1" i="1" dirty="0" smtClean="0">
                <a:latin typeface="Book Antiqua" panose="02040602050305030304" pitchFamily="18" charset="0"/>
              </a:rPr>
              <a:t>Figure 9.2 Output of single-factor ANOVA routine</a:t>
            </a:r>
            <a:endParaRPr lang="en-US" sz="2000" b="1" i="1" dirty="0">
              <a:latin typeface="Book Antiqua" panose="020406020503050303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695" r="1852" b="13606"/>
          <a:stretch/>
        </p:blipFill>
        <p:spPr>
          <a:xfrm>
            <a:off x="4524489" y="1258835"/>
            <a:ext cx="7409990" cy="3912101"/>
          </a:xfrm>
          <a:prstGeom prst="rect">
            <a:avLst/>
          </a:prstGeom>
        </p:spPr>
      </p:pic>
      <p:sp>
        <p:nvSpPr>
          <p:cNvPr id="8" name="Freeform 7"/>
          <p:cNvSpPr/>
          <p:nvPr/>
        </p:nvSpPr>
        <p:spPr>
          <a:xfrm>
            <a:off x="428252" y="5150733"/>
            <a:ext cx="3928644" cy="1007527"/>
          </a:xfrm>
          <a:custGeom>
            <a:avLst/>
            <a:gdLst>
              <a:gd name="connsiteX0" fmla="*/ 0 w 3928644"/>
              <a:gd name="connsiteY0" fmla="*/ 0 h 1007527"/>
              <a:gd name="connsiteX1" fmla="*/ 3928644 w 3928644"/>
              <a:gd name="connsiteY1" fmla="*/ 0 h 1007527"/>
              <a:gd name="connsiteX2" fmla="*/ 3928644 w 3928644"/>
              <a:gd name="connsiteY2" fmla="*/ 1007527 h 1007527"/>
              <a:gd name="connsiteX3" fmla="*/ 0 w 3928644"/>
              <a:gd name="connsiteY3" fmla="*/ 1007527 h 1007527"/>
              <a:gd name="connsiteX4" fmla="*/ 0 w 3928644"/>
              <a:gd name="connsiteY4" fmla="*/ 0 h 100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644" h="1007527">
                <a:moveTo>
                  <a:pt x="0" y="0"/>
                </a:moveTo>
                <a:lnTo>
                  <a:pt x="3928644" y="0"/>
                </a:lnTo>
                <a:lnTo>
                  <a:pt x="3928644" y="1007527"/>
                </a:lnTo>
                <a:lnTo>
                  <a:pt x="0" y="1007527"/>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4">
              <a:shade val="50000"/>
              <a:hueOff val="0"/>
              <a:satOff val="0"/>
              <a:lumOff val="0"/>
              <a:alphaOff val="0"/>
            </a:schemeClr>
          </a:fillRef>
          <a:effectRef idx="1">
            <a:schemeClr val="accent4">
              <a:shade val="50000"/>
              <a:hueOff val="0"/>
              <a:satOff val="0"/>
              <a:lumOff val="0"/>
              <a:alphaOff val="0"/>
            </a:schemeClr>
          </a:effectRef>
          <a:fontRef idx="minor">
            <a:schemeClr val="dk1"/>
          </a:fontRef>
        </p:style>
        <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Make sure that “Labels in First Row” is checked and hit OK. </a:t>
            </a:r>
            <a:endParaRPr lang="en-US" sz="2000" kern="1200"/>
          </a:p>
        </p:txBody>
      </p:sp>
      <p:sp>
        <p:nvSpPr>
          <p:cNvPr id="9" name="Freeform 8"/>
          <p:cNvSpPr/>
          <p:nvPr/>
        </p:nvSpPr>
        <p:spPr>
          <a:xfrm>
            <a:off x="428252" y="3616268"/>
            <a:ext cx="3928644" cy="1549577"/>
          </a:xfrm>
          <a:custGeom>
            <a:avLst/>
            <a:gdLst>
              <a:gd name="connsiteX0" fmla="*/ 0 w 3928644"/>
              <a:gd name="connsiteY0" fmla="*/ 542708 h 1549576"/>
              <a:gd name="connsiteX1" fmla="*/ 1770625 w 3928644"/>
              <a:gd name="connsiteY1" fmla="*/ 542708 h 1549576"/>
              <a:gd name="connsiteX2" fmla="*/ 1770625 w 3928644"/>
              <a:gd name="connsiteY2" fmla="*/ 387394 h 1549576"/>
              <a:gd name="connsiteX3" fmla="*/ 1576928 w 3928644"/>
              <a:gd name="connsiteY3" fmla="*/ 387394 h 1549576"/>
              <a:gd name="connsiteX4" fmla="*/ 1964322 w 3928644"/>
              <a:gd name="connsiteY4" fmla="*/ 0 h 1549576"/>
              <a:gd name="connsiteX5" fmla="*/ 2351716 w 3928644"/>
              <a:gd name="connsiteY5" fmla="*/ 387394 h 1549576"/>
              <a:gd name="connsiteX6" fmla="*/ 2158019 w 3928644"/>
              <a:gd name="connsiteY6" fmla="*/ 387394 h 1549576"/>
              <a:gd name="connsiteX7" fmla="*/ 2158019 w 3928644"/>
              <a:gd name="connsiteY7" fmla="*/ 542708 h 1549576"/>
              <a:gd name="connsiteX8" fmla="*/ 3928644 w 3928644"/>
              <a:gd name="connsiteY8" fmla="*/ 542708 h 1549576"/>
              <a:gd name="connsiteX9" fmla="*/ 3928644 w 3928644"/>
              <a:gd name="connsiteY9" fmla="*/ 1549576 h 1549576"/>
              <a:gd name="connsiteX10" fmla="*/ 0 w 3928644"/>
              <a:gd name="connsiteY10" fmla="*/ 1549576 h 1549576"/>
              <a:gd name="connsiteX11" fmla="*/ 0 w 3928644"/>
              <a:gd name="connsiteY11" fmla="*/ 542708 h 154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8644" h="1549576">
                <a:moveTo>
                  <a:pt x="3928644" y="1006868"/>
                </a:moveTo>
                <a:lnTo>
                  <a:pt x="2158019" y="1006868"/>
                </a:lnTo>
                <a:lnTo>
                  <a:pt x="2158019" y="1162182"/>
                </a:lnTo>
                <a:lnTo>
                  <a:pt x="2351716" y="1162182"/>
                </a:lnTo>
                <a:lnTo>
                  <a:pt x="1964322" y="1549575"/>
                </a:lnTo>
                <a:lnTo>
                  <a:pt x="1576928" y="1162182"/>
                </a:lnTo>
                <a:lnTo>
                  <a:pt x="1770625" y="1162182"/>
                </a:lnTo>
                <a:lnTo>
                  <a:pt x="1770625" y="1006868"/>
                </a:lnTo>
                <a:lnTo>
                  <a:pt x="0" y="1006868"/>
                </a:lnTo>
                <a:lnTo>
                  <a:pt x="0" y="1"/>
                </a:lnTo>
                <a:lnTo>
                  <a:pt x="3928644" y="1"/>
                </a:lnTo>
                <a:lnTo>
                  <a:pt x="3928644" y="1006868"/>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4">
              <a:shade val="50000"/>
              <a:hueOff val="-122874"/>
              <a:satOff val="2765"/>
              <a:lumOff val="19806"/>
              <a:alphaOff val="0"/>
            </a:schemeClr>
          </a:fillRef>
          <a:effectRef idx="1">
            <a:schemeClr val="accent4">
              <a:shade val="50000"/>
              <a:hueOff val="-122874"/>
              <a:satOff val="2765"/>
              <a:lumOff val="19806"/>
              <a:alphaOff val="0"/>
            </a:schemeClr>
          </a:effectRef>
          <a:fontRef idx="minor">
            <a:schemeClr val="dk1"/>
          </a:fontRef>
        </p:style>
        <p:txBody>
          <a:bodyPr spcFirstLastPara="0" vert="horz" wrap="square" lIns="142240" tIns="142241" rIns="142240" bIns="684948" numCol="1" spcCol="1270" anchor="ctr" anchorCtr="0">
            <a:noAutofit/>
          </a:bodyPr>
          <a:lstStyle/>
          <a:p>
            <a:pPr lvl="0" algn="ctr" defTabSz="889000" rtl="0">
              <a:lnSpc>
                <a:spcPct val="90000"/>
              </a:lnSpc>
              <a:spcBef>
                <a:spcPct val="0"/>
              </a:spcBef>
              <a:spcAft>
                <a:spcPct val="35000"/>
              </a:spcAft>
            </a:pPr>
            <a:r>
              <a:rPr lang="en-US" sz="2000" kern="1200" dirty="0" smtClean="0"/>
              <a:t>Define as input range the data you entered, including the data labels in the first row</a:t>
            </a:r>
            <a:endParaRPr lang="en-US" sz="2000" kern="1200" dirty="0"/>
          </a:p>
        </p:txBody>
      </p:sp>
      <p:sp>
        <p:nvSpPr>
          <p:cNvPr id="10" name="Freeform 9"/>
          <p:cNvSpPr/>
          <p:nvPr/>
        </p:nvSpPr>
        <p:spPr>
          <a:xfrm>
            <a:off x="428252" y="2081804"/>
            <a:ext cx="3928645" cy="1549577"/>
          </a:xfrm>
          <a:custGeom>
            <a:avLst/>
            <a:gdLst>
              <a:gd name="connsiteX0" fmla="*/ 0 w 3928644"/>
              <a:gd name="connsiteY0" fmla="*/ 542708 h 1549576"/>
              <a:gd name="connsiteX1" fmla="*/ 1770625 w 3928644"/>
              <a:gd name="connsiteY1" fmla="*/ 542708 h 1549576"/>
              <a:gd name="connsiteX2" fmla="*/ 1770625 w 3928644"/>
              <a:gd name="connsiteY2" fmla="*/ 387394 h 1549576"/>
              <a:gd name="connsiteX3" fmla="*/ 1576928 w 3928644"/>
              <a:gd name="connsiteY3" fmla="*/ 387394 h 1549576"/>
              <a:gd name="connsiteX4" fmla="*/ 1964322 w 3928644"/>
              <a:gd name="connsiteY4" fmla="*/ 0 h 1549576"/>
              <a:gd name="connsiteX5" fmla="*/ 2351716 w 3928644"/>
              <a:gd name="connsiteY5" fmla="*/ 387394 h 1549576"/>
              <a:gd name="connsiteX6" fmla="*/ 2158019 w 3928644"/>
              <a:gd name="connsiteY6" fmla="*/ 387394 h 1549576"/>
              <a:gd name="connsiteX7" fmla="*/ 2158019 w 3928644"/>
              <a:gd name="connsiteY7" fmla="*/ 542708 h 1549576"/>
              <a:gd name="connsiteX8" fmla="*/ 3928644 w 3928644"/>
              <a:gd name="connsiteY8" fmla="*/ 542708 h 1549576"/>
              <a:gd name="connsiteX9" fmla="*/ 3928644 w 3928644"/>
              <a:gd name="connsiteY9" fmla="*/ 1549576 h 1549576"/>
              <a:gd name="connsiteX10" fmla="*/ 0 w 3928644"/>
              <a:gd name="connsiteY10" fmla="*/ 1549576 h 1549576"/>
              <a:gd name="connsiteX11" fmla="*/ 0 w 3928644"/>
              <a:gd name="connsiteY11" fmla="*/ 542708 h 154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8644" h="1549576">
                <a:moveTo>
                  <a:pt x="3928644" y="1006868"/>
                </a:moveTo>
                <a:lnTo>
                  <a:pt x="2158019" y="1006868"/>
                </a:lnTo>
                <a:lnTo>
                  <a:pt x="2158019" y="1162182"/>
                </a:lnTo>
                <a:lnTo>
                  <a:pt x="2351716" y="1162182"/>
                </a:lnTo>
                <a:lnTo>
                  <a:pt x="1964322" y="1549575"/>
                </a:lnTo>
                <a:lnTo>
                  <a:pt x="1576928" y="1162182"/>
                </a:lnTo>
                <a:lnTo>
                  <a:pt x="1770625" y="1162182"/>
                </a:lnTo>
                <a:lnTo>
                  <a:pt x="1770625" y="1006868"/>
                </a:lnTo>
                <a:lnTo>
                  <a:pt x="0" y="1006868"/>
                </a:lnTo>
                <a:lnTo>
                  <a:pt x="0" y="1"/>
                </a:lnTo>
                <a:lnTo>
                  <a:pt x="3928644" y="1"/>
                </a:lnTo>
                <a:lnTo>
                  <a:pt x="3928644" y="1006868"/>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4">
              <a:shade val="50000"/>
              <a:hueOff val="-245748"/>
              <a:satOff val="5530"/>
              <a:lumOff val="39613"/>
              <a:alphaOff val="0"/>
            </a:schemeClr>
          </a:fillRef>
          <a:effectRef idx="1">
            <a:schemeClr val="accent4">
              <a:shade val="50000"/>
              <a:hueOff val="-245748"/>
              <a:satOff val="5530"/>
              <a:lumOff val="39613"/>
              <a:alphaOff val="0"/>
            </a:schemeClr>
          </a:effectRef>
          <a:fontRef idx="minor">
            <a:schemeClr val="dk1"/>
          </a:fontRef>
        </p:style>
        <p:txBody>
          <a:bodyPr spcFirstLastPara="0" vert="horz" wrap="square" lIns="142239" tIns="142241" rIns="142241" bIns="684948" numCol="1" spcCol="1270" anchor="ctr" anchorCtr="0">
            <a:noAutofit/>
          </a:bodyPr>
          <a:lstStyle/>
          <a:p>
            <a:pPr lvl="0" algn="ctr" defTabSz="889000" rtl="0">
              <a:lnSpc>
                <a:spcPct val="90000"/>
              </a:lnSpc>
              <a:spcBef>
                <a:spcPct val="0"/>
              </a:spcBef>
              <a:spcAft>
                <a:spcPct val="35000"/>
              </a:spcAft>
            </a:pPr>
            <a:r>
              <a:rPr lang="en-US" sz="2000" kern="1200" smtClean="0"/>
              <a:t>Select “ANOVA: Single factor”</a:t>
            </a:r>
            <a:endParaRPr lang="en-US" sz="2000" kern="1200"/>
          </a:p>
        </p:txBody>
      </p:sp>
      <p:sp>
        <p:nvSpPr>
          <p:cNvPr id="11" name="Freeform 10"/>
          <p:cNvSpPr/>
          <p:nvPr/>
        </p:nvSpPr>
        <p:spPr>
          <a:xfrm>
            <a:off x="428252" y="547340"/>
            <a:ext cx="3928644" cy="1549578"/>
          </a:xfrm>
          <a:custGeom>
            <a:avLst/>
            <a:gdLst>
              <a:gd name="connsiteX0" fmla="*/ 0 w 3928644"/>
              <a:gd name="connsiteY0" fmla="*/ 542708 h 1549576"/>
              <a:gd name="connsiteX1" fmla="*/ 1770625 w 3928644"/>
              <a:gd name="connsiteY1" fmla="*/ 542708 h 1549576"/>
              <a:gd name="connsiteX2" fmla="*/ 1770625 w 3928644"/>
              <a:gd name="connsiteY2" fmla="*/ 387394 h 1549576"/>
              <a:gd name="connsiteX3" fmla="*/ 1576928 w 3928644"/>
              <a:gd name="connsiteY3" fmla="*/ 387394 h 1549576"/>
              <a:gd name="connsiteX4" fmla="*/ 1964322 w 3928644"/>
              <a:gd name="connsiteY4" fmla="*/ 0 h 1549576"/>
              <a:gd name="connsiteX5" fmla="*/ 2351716 w 3928644"/>
              <a:gd name="connsiteY5" fmla="*/ 387394 h 1549576"/>
              <a:gd name="connsiteX6" fmla="*/ 2158019 w 3928644"/>
              <a:gd name="connsiteY6" fmla="*/ 387394 h 1549576"/>
              <a:gd name="connsiteX7" fmla="*/ 2158019 w 3928644"/>
              <a:gd name="connsiteY7" fmla="*/ 542708 h 1549576"/>
              <a:gd name="connsiteX8" fmla="*/ 3928644 w 3928644"/>
              <a:gd name="connsiteY8" fmla="*/ 542708 h 1549576"/>
              <a:gd name="connsiteX9" fmla="*/ 3928644 w 3928644"/>
              <a:gd name="connsiteY9" fmla="*/ 1549576 h 1549576"/>
              <a:gd name="connsiteX10" fmla="*/ 0 w 3928644"/>
              <a:gd name="connsiteY10" fmla="*/ 1549576 h 1549576"/>
              <a:gd name="connsiteX11" fmla="*/ 0 w 3928644"/>
              <a:gd name="connsiteY11" fmla="*/ 542708 h 154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8644" h="1549576">
                <a:moveTo>
                  <a:pt x="3928644" y="1006868"/>
                </a:moveTo>
                <a:lnTo>
                  <a:pt x="2158019" y="1006868"/>
                </a:lnTo>
                <a:lnTo>
                  <a:pt x="2158019" y="1162182"/>
                </a:lnTo>
                <a:lnTo>
                  <a:pt x="2351716" y="1162182"/>
                </a:lnTo>
                <a:lnTo>
                  <a:pt x="1964322" y="1549575"/>
                </a:lnTo>
                <a:lnTo>
                  <a:pt x="1576928" y="1162182"/>
                </a:lnTo>
                <a:lnTo>
                  <a:pt x="1770625" y="1162182"/>
                </a:lnTo>
                <a:lnTo>
                  <a:pt x="1770625" y="1006868"/>
                </a:lnTo>
                <a:lnTo>
                  <a:pt x="0" y="1006868"/>
                </a:lnTo>
                <a:lnTo>
                  <a:pt x="0" y="1"/>
                </a:lnTo>
                <a:lnTo>
                  <a:pt x="3928644" y="1"/>
                </a:lnTo>
                <a:lnTo>
                  <a:pt x="3928644" y="1006868"/>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4">
              <a:shade val="50000"/>
              <a:hueOff val="-122874"/>
              <a:satOff val="2765"/>
              <a:lumOff val="19806"/>
              <a:alphaOff val="0"/>
            </a:schemeClr>
          </a:fillRef>
          <a:effectRef idx="1">
            <a:schemeClr val="accent4">
              <a:shade val="50000"/>
              <a:hueOff val="-122874"/>
              <a:satOff val="2765"/>
              <a:lumOff val="19806"/>
              <a:alphaOff val="0"/>
            </a:schemeClr>
          </a:effectRef>
          <a:fontRef idx="minor">
            <a:schemeClr val="dk1"/>
          </a:fontRef>
        </p:style>
        <p:txBody>
          <a:bodyPr spcFirstLastPara="0" vert="horz" wrap="square" lIns="142239" tIns="142241" rIns="142240" bIns="684949" numCol="1" spcCol="1270" anchor="ctr" anchorCtr="0">
            <a:noAutofit/>
          </a:bodyPr>
          <a:lstStyle/>
          <a:p>
            <a:pPr lvl="0" algn="ctr" defTabSz="889000" rtl="0">
              <a:lnSpc>
                <a:spcPct val="90000"/>
              </a:lnSpc>
              <a:spcBef>
                <a:spcPct val="0"/>
              </a:spcBef>
              <a:spcAft>
                <a:spcPct val="35000"/>
              </a:spcAft>
            </a:pPr>
            <a:r>
              <a:rPr lang="en-US" sz="2000" kern="1200" dirty="0" smtClean="0"/>
              <a:t>Click on the “Data Analysis” on the Data ribbon</a:t>
            </a:r>
            <a:endParaRPr lang="en-US" sz="2000" kern="1200" dirty="0"/>
          </a:p>
        </p:txBody>
      </p:sp>
    </p:spTree>
    <p:extLst>
      <p:ext uri="{BB962C8B-B14F-4D97-AF65-F5344CB8AC3E}">
        <p14:creationId xmlns:p14="http://schemas.microsoft.com/office/powerpoint/2010/main" val="38101055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040295" y="721895"/>
                <a:ext cx="10111410" cy="5534526"/>
              </a:xfrm>
            </p:spPr>
            <p:txBody>
              <a:bodyPr>
                <a:normAutofit/>
              </a:bodyPr>
              <a:lstStyle/>
              <a:p>
                <a:pPr>
                  <a:spcBef>
                    <a:spcPts val="1200"/>
                  </a:spcBef>
                  <a:buFont typeface="Wingdings" panose="05000000000000000000" pitchFamily="2" charset="2"/>
                  <a:buChar char="§"/>
                </a:pPr>
                <a:r>
                  <a:rPr lang="en-US" dirty="0" smtClean="0"/>
                  <a:t>The </a:t>
                </a:r>
                <a:r>
                  <a:rPr lang="en-US" dirty="0"/>
                  <a:t>SUMMARY block in Figure 9.2 shows the means and variances of the three groups. </a:t>
                </a:r>
                <a:endParaRPr lang="en-US" dirty="0" smtClean="0"/>
              </a:p>
              <a:p>
                <a:pPr lvl="1">
                  <a:spcBef>
                    <a:spcPts val="1200"/>
                  </a:spcBef>
                  <a:buFont typeface="Wingdings" panose="05000000000000000000" pitchFamily="2" charset="2"/>
                  <a:buChar char="§"/>
                </a:pPr>
                <a:r>
                  <a:rPr lang="en-US" sz="2600" dirty="0" smtClean="0"/>
                  <a:t>In </a:t>
                </a:r>
                <a:r>
                  <a:rPr lang="en-US" sz="2600" dirty="0"/>
                  <a:t>the more interesting ANOVA section we can see that </a:t>
                </a: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𝑆𝑆</m:t>
                        </m:r>
                      </m:e>
                      <m:sub>
                        <m:r>
                          <a:rPr lang="en-US" sz="2600" b="0" i="1" smtClean="0">
                            <a:latin typeface="Cambria Math" panose="02040503050406030204" pitchFamily="18" charset="0"/>
                          </a:rPr>
                          <m:t>𝐵</m:t>
                        </m:r>
                      </m:sub>
                    </m:sSub>
                  </m:oMath>
                </a14:m>
                <a:r>
                  <a:rPr lang="en-US" sz="2600" dirty="0" smtClean="0"/>
                  <a:t>= </a:t>
                </a:r>
                <a:r>
                  <a:rPr lang="en-US" sz="2600" dirty="0"/>
                  <a:t>279.04 and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𝑆𝑆</m:t>
                        </m:r>
                      </m:e>
                      <m:sub>
                        <m:r>
                          <a:rPr lang="en-US" sz="2600" b="0" i="1" smtClean="0">
                            <a:latin typeface="Cambria Math" panose="02040503050406030204" pitchFamily="18" charset="0"/>
                          </a:rPr>
                          <m:t>𝑊</m:t>
                        </m:r>
                      </m:sub>
                    </m:sSub>
                  </m:oMath>
                </a14:m>
                <a:r>
                  <a:rPr lang="en-US" sz="2600" i="1" dirty="0"/>
                  <a:t> </a:t>
                </a:r>
                <a:r>
                  <a:rPr lang="en-US" sz="2600" dirty="0"/>
                  <a:t>= 139.90. </a:t>
                </a:r>
                <a:endParaRPr lang="en-US" sz="2600" dirty="0" smtClean="0"/>
              </a:p>
              <a:p>
                <a:pPr lvl="1">
                  <a:spcBef>
                    <a:spcPts val="1200"/>
                  </a:spcBef>
                  <a:buFont typeface="Wingdings" panose="05000000000000000000" pitchFamily="2" charset="2"/>
                  <a:buChar char="§"/>
                </a:pPr>
                <a:r>
                  <a:rPr lang="en-US" sz="2600" dirty="0" smtClean="0"/>
                  <a:t>It </a:t>
                </a:r>
                <a:r>
                  <a:rPr lang="en-US" sz="2600" dirty="0"/>
                  <a:t>lists the degrees of freedom next and finally shows the </a:t>
                </a: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𝑓</m:t>
                        </m:r>
                      </m:e>
                      <m:sub>
                        <m:r>
                          <a:rPr lang="en-US" sz="2600" b="0" i="1" smtClean="0">
                            <a:latin typeface="Cambria Math" panose="02040503050406030204" pitchFamily="18" charset="0"/>
                          </a:rPr>
                          <m:t>0</m:t>
                        </m:r>
                      </m:sub>
                    </m:sSub>
                  </m:oMath>
                </a14:m>
                <a:r>
                  <a:rPr lang="en-US" sz="2600" dirty="0" smtClean="0"/>
                  <a:t> </a:t>
                </a:r>
                <a:r>
                  <a:rPr lang="en-US" sz="2600" dirty="0"/>
                  <a:t>value of 16.95 together with the associated probability </a:t>
                </a:r>
                <a:r>
                  <a:rPr lang="en-US" sz="2600" i="1" dirty="0"/>
                  <a:t>p </a:t>
                </a:r>
                <a:r>
                  <a:rPr lang="en-US" sz="2600" dirty="0"/>
                  <a:t>= 0.000089, computed using the </a:t>
                </a:r>
                <a:r>
                  <a:rPr lang="en-US" sz="2600" i="1" dirty="0"/>
                  <a:t>F </a:t>
                </a:r>
                <a:r>
                  <a:rPr lang="en-US" sz="2600" dirty="0"/>
                  <a:t>distribution. </a:t>
                </a:r>
                <a:endParaRPr lang="en-US" sz="2600" dirty="0" smtClean="0"/>
              </a:p>
              <a:p>
                <a:pPr lvl="1">
                  <a:spcBef>
                    <a:spcPts val="1200"/>
                  </a:spcBef>
                  <a:buFont typeface="Wingdings" panose="05000000000000000000" pitchFamily="2" charset="2"/>
                  <a:buChar char="§"/>
                </a:pPr>
                <a:r>
                  <a:rPr lang="en-US" sz="2600" dirty="0" smtClean="0"/>
                  <a:t>Our </a:t>
                </a:r>
                <a:r>
                  <a:rPr lang="en-US" sz="2600" dirty="0"/>
                  <a:t>conclusion is, just as before, to reject the null hypothesis and accept that some means differ significantly from each other.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040295" y="721895"/>
                <a:ext cx="10111410" cy="5534526"/>
              </a:xfrm>
              <a:blipFill rotWithShape="0">
                <a:blip r:embed="rId3"/>
                <a:stretch>
                  <a:fillRect l="-181" t="-991" r="-965"/>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spTree>
    <p:extLst>
      <p:ext uri="{BB962C8B-B14F-4D97-AF65-F5344CB8AC3E}">
        <p14:creationId xmlns:p14="http://schemas.microsoft.com/office/powerpoint/2010/main" val="33391078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1909011"/>
            <a:ext cx="10592673" cy="4331367"/>
          </a:xfrm>
        </p:spPr>
        <p:txBody>
          <a:bodyPr/>
          <a:lstStyle/>
          <a:p>
            <a:pPr marL="68580" indent="0">
              <a:spcBef>
                <a:spcPts val="1200"/>
              </a:spcBef>
              <a:buNone/>
            </a:pPr>
            <a:r>
              <a:rPr lang="en-US" sz="2800" dirty="0" smtClean="0"/>
              <a:t>For </a:t>
            </a:r>
            <a:r>
              <a:rPr lang="en-US" sz="2800" dirty="0"/>
              <a:t>more </a:t>
            </a:r>
            <a:r>
              <a:rPr lang="en-US" sz="2800" dirty="0" smtClean="0"/>
              <a:t>information: </a:t>
            </a:r>
            <a:endParaRPr lang="en-US" sz="2800" dirty="0"/>
          </a:p>
          <a:p>
            <a:pPr lvl="1">
              <a:spcBef>
                <a:spcPts val="1200"/>
              </a:spcBef>
            </a:pPr>
            <a:r>
              <a:rPr lang="en-US" sz="2600" i="1" dirty="0"/>
              <a:t>Introduction to Probability and Statistics </a:t>
            </a:r>
            <a:r>
              <a:rPr lang="en-US" sz="2600" dirty="0"/>
              <a:t>by Mendenhall, Beaver, and Beaver </a:t>
            </a:r>
          </a:p>
          <a:p>
            <a:pPr lvl="1">
              <a:spcBef>
                <a:spcPts val="1200"/>
              </a:spcBef>
            </a:pPr>
            <a:r>
              <a:rPr lang="it-IT" sz="2600" i="1" dirty="0"/>
              <a:t>Introduction to ANOVA/MANOVA </a:t>
            </a:r>
            <a:r>
              <a:rPr lang="it-IT" sz="2600" dirty="0" smtClean="0"/>
              <a:t>at </a:t>
            </a:r>
            <a:r>
              <a:rPr lang="it-IT" sz="2600" dirty="0" smtClean="0">
                <a:hlinkClick r:id="rId3"/>
              </a:rPr>
              <a:t>www.statsoft.com/Textbook/ANOVA-MANOVA</a:t>
            </a:r>
            <a:r>
              <a:rPr lang="it-IT" sz="2600" dirty="0" smtClean="0"/>
              <a:t> </a:t>
            </a:r>
            <a:endParaRPr lang="it-IT" sz="2600" dirty="0"/>
          </a:p>
          <a:p>
            <a:pPr lvl="1">
              <a:spcBef>
                <a:spcPts val="1200"/>
              </a:spcBef>
            </a:pPr>
            <a:r>
              <a:rPr lang="en-US" sz="2600" i="1" dirty="0"/>
              <a:t>Analysis of variance </a:t>
            </a:r>
            <a:r>
              <a:rPr lang="en-US" sz="2600" dirty="0" smtClean="0"/>
              <a:t>at </a:t>
            </a:r>
            <a:r>
              <a:rPr lang="en-US" sz="2600" dirty="0" smtClean="0">
                <a:hlinkClick r:id="rId4"/>
              </a:rPr>
              <a:t>http</a:t>
            </a:r>
            <a:r>
              <a:rPr lang="en-US" sz="2600" dirty="0">
                <a:hlinkClick r:id="rId4"/>
              </a:rPr>
              <a:t>://</a:t>
            </a:r>
            <a:r>
              <a:rPr lang="en-US" sz="2600" dirty="0" smtClean="0">
                <a:hlinkClick r:id="rId4"/>
              </a:rPr>
              <a:t>en.wikipedia.org/wiki/Analysis_of_variance</a:t>
            </a:r>
            <a:endParaRPr lang="en-US" sz="2600" dirty="0" smtClean="0"/>
          </a:p>
          <a:p>
            <a:pPr>
              <a:spcBef>
                <a:spcPts val="1200"/>
              </a:spcBef>
            </a:pPr>
            <a:endParaRPr lang="en-US" dirty="0" smtClean="0"/>
          </a:p>
          <a:p>
            <a:pPr marL="68580" indent="0">
              <a:spcBef>
                <a:spcPts val="1200"/>
              </a:spcBef>
              <a:buNone/>
            </a:pPr>
            <a:endParaRPr lang="en-US" dirty="0"/>
          </a:p>
          <a:p>
            <a:pPr>
              <a:spcBef>
                <a:spcPts val="1200"/>
              </a:spcBef>
            </a:pPr>
            <a:endParaRPr lang="en-US"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050" b="1" dirty="0" err="1" smtClean="0">
                <a:solidFill>
                  <a:schemeClr val="tx2"/>
                </a:solidFill>
              </a:rPr>
              <a:t>Ch</a:t>
            </a:r>
            <a:r>
              <a:rPr lang="en-US" sz="1050" b="1" dirty="0" smtClean="0">
                <a:solidFill>
                  <a:schemeClr val="tx2"/>
                </a:solidFill>
              </a:rPr>
              <a:t> 9: Analysis of Variance – Two-Way ANOVA</a:t>
            </a:r>
            <a:endParaRPr lang="en-US" sz="1050" b="1" dirty="0">
              <a:solidFill>
                <a:schemeClr val="tx2"/>
              </a:solidFill>
            </a:endParaRPr>
          </a:p>
        </p:txBody>
      </p:sp>
      <p:sp>
        <p:nvSpPr>
          <p:cNvPr id="5" name="Freeform 4"/>
          <p:cNvSpPr/>
          <p:nvPr/>
        </p:nvSpPr>
        <p:spPr>
          <a:xfrm>
            <a:off x="625642" y="682185"/>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1696A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Two-way ANOVA</a:t>
            </a:r>
            <a:endParaRPr lang="en-US" sz="4400" kern="1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090034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75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75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75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kern="1200" dirty="0" smtClean="0">
                <a:solidFill>
                  <a:schemeClr val="bg1"/>
                </a:solidFill>
                <a:effectLst>
                  <a:outerShdw blurRad="38100" dist="38100" dir="2700000" algn="tl">
                    <a:srgbClr val="000000">
                      <a:alpha val="43137"/>
                    </a:srgbClr>
                  </a:outerShdw>
                </a:effectLst>
              </a:rPr>
              <a:t>Excel Demonstration</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25642" y="1301091"/>
            <a:ext cx="10940716" cy="4696753"/>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algn="just"/>
            <a:r>
              <a:rPr lang="en-US" sz="2400" dirty="0" smtClean="0"/>
              <a:t>Company </a:t>
            </a:r>
            <a:r>
              <a:rPr lang="en-US" sz="2400" dirty="0"/>
              <a:t>S, the accounting firm, has an HR department that has suggested managers learn different leadership styles to help decrease employee stress levels. An experiment was conducted to determine if leadership styles (</a:t>
            </a:r>
            <a:r>
              <a:rPr lang="en-US" sz="2400" i="1" dirty="0"/>
              <a:t>transformational </a:t>
            </a:r>
            <a:r>
              <a:rPr lang="en-US" sz="2400" dirty="0"/>
              <a:t>and </a:t>
            </a:r>
            <a:r>
              <a:rPr lang="en-US" sz="2400" i="1" dirty="0"/>
              <a:t>transactional</a:t>
            </a:r>
            <a:r>
              <a:rPr lang="en-US" sz="2400" dirty="0"/>
              <a:t>) in management significantly impacted employee stress levels compared to no intervention. An employee survey was given to three groups: one group under a manager who started using a transformational motivation technique, one group under a manager who began using a transactional motivation technique, and then a control group with no new technique used. </a:t>
            </a:r>
            <a:endParaRPr lang="en-US" sz="2400" dirty="0" smtClean="0"/>
          </a:p>
          <a:p>
            <a:pPr marL="342900" indent="-342900" algn="just">
              <a:buFont typeface="Wingdings" panose="05000000000000000000" pitchFamily="2" charset="2"/>
              <a:buChar char="§"/>
            </a:pPr>
            <a:r>
              <a:rPr lang="en-US" sz="2400" dirty="0" smtClean="0"/>
              <a:t>Stress </a:t>
            </a:r>
            <a:r>
              <a:rPr lang="en-US" sz="2400" dirty="0"/>
              <a:t>levels were self-reported by the employees as shown in Table 9.2. </a:t>
            </a:r>
            <a:r>
              <a:rPr lang="en-US" sz="2400" dirty="0" smtClean="0"/>
              <a:t>Use </a:t>
            </a:r>
            <a:r>
              <a:rPr lang="en-US" sz="2400" dirty="0"/>
              <a:t>alpha = 0.05. </a:t>
            </a:r>
            <a:endParaRPr lang="en-US" sz="66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Excel Demonstration</a:t>
            </a:r>
            <a:endParaRPr lang="en-US" sz="1100" b="1" dirty="0">
              <a:solidFill>
                <a:schemeClr val="tx2"/>
              </a:solidFill>
            </a:endParaRPr>
          </a:p>
        </p:txBody>
      </p:sp>
    </p:spTree>
    <p:extLst>
      <p:ext uri="{BB962C8B-B14F-4D97-AF65-F5344CB8AC3E}">
        <p14:creationId xmlns:p14="http://schemas.microsoft.com/office/powerpoint/2010/main" val="312626316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75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750"/>
                                        <p:tgtEl>
                                          <p:spTgt spid="2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xEl>
                                              <p:pRg st="1" end="1"/>
                                            </p:txEl>
                                          </p:spTgt>
                                        </p:tgtEl>
                                        <p:attrNameLst>
                                          <p:attrName>style.visibility</p:attrName>
                                        </p:attrNameLst>
                                      </p:cBhvr>
                                      <p:to>
                                        <p:strVal val="visible"/>
                                      </p:to>
                                    </p:set>
                                    <p:animEffect transition="in" filter="fade">
                                      <p:cBhvr>
                                        <p:cTn id="16" dur="75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9347" y="1331494"/>
            <a:ext cx="9133306" cy="3914274"/>
          </a:xfrm>
          <a:prstGeom prst="rect">
            <a:avLst/>
          </a:prstGeom>
          <a:ln>
            <a:noFill/>
          </a:ln>
          <a:effectLst>
            <a:outerShdw blurRad="190500" algn="tl" rotWithShape="0">
              <a:srgbClr val="000000">
                <a:alpha val="70000"/>
              </a:srgbClr>
            </a:outerShdw>
          </a:effectLst>
        </p:spPr>
      </p:pic>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Excel Demonstration</a:t>
            </a:r>
            <a:endParaRPr lang="en-US" sz="1100" b="1" dirty="0">
              <a:solidFill>
                <a:schemeClr val="tx2"/>
              </a:solidFill>
            </a:endParaRPr>
          </a:p>
        </p:txBody>
      </p:sp>
    </p:spTree>
    <p:extLst>
      <p:ext uri="{BB962C8B-B14F-4D97-AF65-F5344CB8AC3E}">
        <p14:creationId xmlns:p14="http://schemas.microsoft.com/office/powerpoint/2010/main" val="17411658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Excel Demonstration</a:t>
            </a:r>
            <a:endParaRPr lang="en-US" sz="1100" b="1" dirty="0">
              <a:solidFill>
                <a:schemeClr val="tx2"/>
              </a:solidFill>
            </a:endParaRPr>
          </a:p>
        </p:txBody>
      </p:sp>
      <p:sp>
        <p:nvSpPr>
          <p:cNvPr id="9" name="Freeform 8"/>
          <p:cNvSpPr/>
          <p:nvPr/>
        </p:nvSpPr>
        <p:spPr>
          <a:xfrm>
            <a:off x="2711118" y="727211"/>
            <a:ext cx="8919409" cy="838048"/>
          </a:xfrm>
          <a:custGeom>
            <a:avLst/>
            <a:gdLst>
              <a:gd name="connsiteX0" fmla="*/ 139677 w 838047"/>
              <a:gd name="connsiteY0" fmla="*/ 0 h 6491836"/>
              <a:gd name="connsiteX1" fmla="*/ 698370 w 838047"/>
              <a:gd name="connsiteY1" fmla="*/ 0 h 6491836"/>
              <a:gd name="connsiteX2" fmla="*/ 838047 w 838047"/>
              <a:gd name="connsiteY2" fmla="*/ 139677 h 6491836"/>
              <a:gd name="connsiteX3" fmla="*/ 838047 w 838047"/>
              <a:gd name="connsiteY3" fmla="*/ 6491836 h 6491836"/>
              <a:gd name="connsiteX4" fmla="*/ 838047 w 838047"/>
              <a:gd name="connsiteY4" fmla="*/ 6491836 h 6491836"/>
              <a:gd name="connsiteX5" fmla="*/ 0 w 838047"/>
              <a:gd name="connsiteY5" fmla="*/ 6491836 h 6491836"/>
              <a:gd name="connsiteX6" fmla="*/ 0 w 838047"/>
              <a:gd name="connsiteY6" fmla="*/ 6491836 h 6491836"/>
              <a:gd name="connsiteX7" fmla="*/ 0 w 838047"/>
              <a:gd name="connsiteY7" fmla="*/ 139677 h 6491836"/>
              <a:gd name="connsiteX8" fmla="*/ 139677 w 838047"/>
              <a:gd name="connsiteY8" fmla="*/ 0 h 649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047" h="6491836">
                <a:moveTo>
                  <a:pt x="838047" y="1081995"/>
                </a:moveTo>
                <a:lnTo>
                  <a:pt x="838047" y="5409841"/>
                </a:lnTo>
                <a:cubicBezTo>
                  <a:pt x="838047" y="6007405"/>
                  <a:pt x="829974" y="6491832"/>
                  <a:pt x="820016" y="6491832"/>
                </a:cubicBezTo>
                <a:lnTo>
                  <a:pt x="0" y="6491832"/>
                </a:lnTo>
                <a:lnTo>
                  <a:pt x="0" y="6491832"/>
                </a:lnTo>
                <a:lnTo>
                  <a:pt x="0" y="4"/>
                </a:lnTo>
                <a:lnTo>
                  <a:pt x="0" y="4"/>
                </a:lnTo>
                <a:lnTo>
                  <a:pt x="820016" y="4"/>
                </a:lnTo>
                <a:cubicBezTo>
                  <a:pt x="829974" y="4"/>
                  <a:pt x="838047" y="484431"/>
                  <a:pt x="838047" y="1081995"/>
                </a:cubicBezTo>
                <a:close/>
              </a:path>
            </a:pathLst>
          </a:custGeom>
          <a:solidFill>
            <a:srgbClr val="F2FFE3">
              <a:alpha val="90000"/>
            </a:srgbClr>
          </a:solidFill>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63770" rIns="86630" bIns="63771" numCol="1" spcCol="1270" anchor="ctr" anchorCtr="0">
            <a:noAutofit/>
          </a:bodyPr>
          <a:lstStyle/>
          <a:p>
            <a:pPr marL="0" lvl="1" algn="l" defTabSz="533400" rtl="0">
              <a:lnSpc>
                <a:spcPct val="90000"/>
              </a:lnSpc>
              <a:spcBef>
                <a:spcPct val="0"/>
              </a:spcBef>
              <a:spcAft>
                <a:spcPct val="15000"/>
              </a:spcAft>
            </a:pPr>
            <a:r>
              <a:rPr lang="en-US" sz="2400" kern="1200" dirty="0" smtClean="0"/>
              <a:t>Start a new Excel worksheet and enter the preceding data. </a:t>
            </a:r>
            <a:endParaRPr lang="en-US" sz="2400" kern="1200" dirty="0"/>
          </a:p>
        </p:txBody>
      </p:sp>
      <p:sp>
        <p:nvSpPr>
          <p:cNvPr id="10" name="Freeform 9"/>
          <p:cNvSpPr/>
          <p:nvPr/>
        </p:nvSpPr>
        <p:spPr>
          <a:xfrm>
            <a:off x="700972" y="622455"/>
            <a:ext cx="2010146" cy="1047559"/>
          </a:xfrm>
          <a:custGeom>
            <a:avLst/>
            <a:gdLst>
              <a:gd name="connsiteX0" fmla="*/ 0 w 3651657"/>
              <a:gd name="connsiteY0" fmla="*/ 174597 h 1047559"/>
              <a:gd name="connsiteX1" fmla="*/ 174597 w 3651657"/>
              <a:gd name="connsiteY1" fmla="*/ 0 h 1047559"/>
              <a:gd name="connsiteX2" fmla="*/ 3477060 w 3651657"/>
              <a:gd name="connsiteY2" fmla="*/ 0 h 1047559"/>
              <a:gd name="connsiteX3" fmla="*/ 3651657 w 3651657"/>
              <a:gd name="connsiteY3" fmla="*/ 174597 h 1047559"/>
              <a:gd name="connsiteX4" fmla="*/ 3651657 w 3651657"/>
              <a:gd name="connsiteY4" fmla="*/ 872962 h 1047559"/>
              <a:gd name="connsiteX5" fmla="*/ 3477060 w 3651657"/>
              <a:gd name="connsiteY5" fmla="*/ 1047559 h 1047559"/>
              <a:gd name="connsiteX6" fmla="*/ 174597 w 3651657"/>
              <a:gd name="connsiteY6" fmla="*/ 1047559 h 1047559"/>
              <a:gd name="connsiteX7" fmla="*/ 0 w 3651657"/>
              <a:gd name="connsiteY7" fmla="*/ 872962 h 1047559"/>
              <a:gd name="connsiteX8" fmla="*/ 0 w 3651657"/>
              <a:gd name="connsiteY8" fmla="*/ 174597 h 104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657" h="1047559">
                <a:moveTo>
                  <a:pt x="0" y="174597"/>
                </a:moveTo>
                <a:cubicBezTo>
                  <a:pt x="0" y="78170"/>
                  <a:pt x="78170" y="0"/>
                  <a:pt x="174597" y="0"/>
                </a:cubicBezTo>
                <a:lnTo>
                  <a:pt x="3477060" y="0"/>
                </a:lnTo>
                <a:cubicBezTo>
                  <a:pt x="3573487" y="0"/>
                  <a:pt x="3651657" y="78170"/>
                  <a:pt x="3651657" y="174597"/>
                </a:cubicBezTo>
                <a:lnTo>
                  <a:pt x="3651657" y="872962"/>
                </a:lnTo>
                <a:cubicBezTo>
                  <a:pt x="3651657" y="969389"/>
                  <a:pt x="3573487" y="1047559"/>
                  <a:pt x="3477060" y="1047559"/>
                </a:cubicBezTo>
                <a:lnTo>
                  <a:pt x="174597" y="1047559"/>
                </a:lnTo>
                <a:cubicBezTo>
                  <a:pt x="78170" y="1047559"/>
                  <a:pt x="0" y="969389"/>
                  <a:pt x="0" y="872962"/>
                </a:cubicBezTo>
                <a:lnTo>
                  <a:pt x="0" y="174597"/>
                </a:lnTo>
                <a:close/>
              </a:path>
            </a:pathLst>
          </a:custGeom>
          <a:solidFill>
            <a:srgbClr val="225479"/>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3068" tIns="152103" rIns="253068" bIns="152103" numCol="1" spcCol="1270" anchor="ctr" anchorCtr="0">
            <a:noAutofit/>
          </a:bodyPr>
          <a:lstStyle/>
          <a:p>
            <a:pPr lvl="0" algn="ctr" defTabSz="235585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Step 1</a:t>
            </a:r>
            <a:r>
              <a:rPr lang="en-US" sz="3200" kern="1200" dirty="0" smtClean="0">
                <a:effectLst>
                  <a:outerShdw blurRad="38100" dist="38100" dir="2700000" algn="tl">
                    <a:srgbClr val="000000">
                      <a:alpha val="43137"/>
                    </a:srgbClr>
                  </a:outerShdw>
                </a:effectLst>
              </a:rPr>
              <a:t> </a:t>
            </a:r>
            <a:endParaRPr lang="en-US" sz="3200" kern="1200" dirty="0">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169" y="1902286"/>
            <a:ext cx="8849661" cy="4260948"/>
          </a:xfrm>
          <a:prstGeom prst="rect">
            <a:avLst/>
          </a:prstGeom>
        </p:spPr>
      </p:pic>
    </p:spTree>
    <p:extLst>
      <p:ext uri="{BB962C8B-B14F-4D97-AF65-F5344CB8AC3E}">
        <p14:creationId xmlns:p14="http://schemas.microsoft.com/office/powerpoint/2010/main" val="13699208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Excel Demonstration</a:t>
            </a:r>
            <a:endParaRPr lang="en-US" sz="1100" b="1" dirty="0">
              <a:solidFill>
                <a:schemeClr val="tx2"/>
              </a:solidFill>
            </a:endParaRPr>
          </a:p>
        </p:txBody>
      </p:sp>
      <p:sp>
        <p:nvSpPr>
          <p:cNvPr id="5" name="Freeform 4"/>
          <p:cNvSpPr/>
          <p:nvPr/>
        </p:nvSpPr>
        <p:spPr>
          <a:xfrm>
            <a:off x="3064045" y="1657403"/>
            <a:ext cx="8422104" cy="2930639"/>
          </a:xfrm>
          <a:custGeom>
            <a:avLst/>
            <a:gdLst>
              <a:gd name="connsiteX0" fmla="*/ 139677 w 838047"/>
              <a:gd name="connsiteY0" fmla="*/ 0 h 6491836"/>
              <a:gd name="connsiteX1" fmla="*/ 698370 w 838047"/>
              <a:gd name="connsiteY1" fmla="*/ 0 h 6491836"/>
              <a:gd name="connsiteX2" fmla="*/ 838047 w 838047"/>
              <a:gd name="connsiteY2" fmla="*/ 139677 h 6491836"/>
              <a:gd name="connsiteX3" fmla="*/ 838047 w 838047"/>
              <a:gd name="connsiteY3" fmla="*/ 6491836 h 6491836"/>
              <a:gd name="connsiteX4" fmla="*/ 838047 w 838047"/>
              <a:gd name="connsiteY4" fmla="*/ 6491836 h 6491836"/>
              <a:gd name="connsiteX5" fmla="*/ 0 w 838047"/>
              <a:gd name="connsiteY5" fmla="*/ 6491836 h 6491836"/>
              <a:gd name="connsiteX6" fmla="*/ 0 w 838047"/>
              <a:gd name="connsiteY6" fmla="*/ 6491836 h 6491836"/>
              <a:gd name="connsiteX7" fmla="*/ 0 w 838047"/>
              <a:gd name="connsiteY7" fmla="*/ 139677 h 6491836"/>
              <a:gd name="connsiteX8" fmla="*/ 139677 w 838047"/>
              <a:gd name="connsiteY8" fmla="*/ 0 h 649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047" h="6491836">
                <a:moveTo>
                  <a:pt x="838047" y="1081995"/>
                </a:moveTo>
                <a:lnTo>
                  <a:pt x="838047" y="5409841"/>
                </a:lnTo>
                <a:cubicBezTo>
                  <a:pt x="838047" y="6007405"/>
                  <a:pt x="829974" y="6491832"/>
                  <a:pt x="820016" y="6491832"/>
                </a:cubicBezTo>
                <a:lnTo>
                  <a:pt x="0" y="6491832"/>
                </a:lnTo>
                <a:lnTo>
                  <a:pt x="0" y="6491832"/>
                </a:lnTo>
                <a:lnTo>
                  <a:pt x="0" y="4"/>
                </a:lnTo>
                <a:lnTo>
                  <a:pt x="0" y="4"/>
                </a:lnTo>
                <a:lnTo>
                  <a:pt x="820016" y="4"/>
                </a:lnTo>
                <a:cubicBezTo>
                  <a:pt x="829974" y="4"/>
                  <a:pt x="838047" y="484431"/>
                  <a:pt x="838047" y="1081995"/>
                </a:cubicBezTo>
                <a:close/>
              </a:path>
            </a:pathLst>
          </a:custGeom>
          <a:solidFill>
            <a:srgbClr val="F2FFE3">
              <a:alpha val="90000"/>
            </a:srgbClr>
          </a:solidFill>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63770" rIns="86630" bIns="63771" numCol="1" spcCol="1270" anchor="ctr" anchorCtr="0">
            <a:noAutofit/>
          </a:bodyPr>
          <a:lstStyle/>
          <a:p>
            <a:pPr marL="342900" lvl="1" indent="-342900" algn="l" defTabSz="533400" rtl="0">
              <a:lnSpc>
                <a:spcPct val="90000"/>
              </a:lnSpc>
              <a:spcBef>
                <a:spcPts val="600"/>
              </a:spcBef>
              <a:spcAft>
                <a:spcPts val="1200"/>
              </a:spcAft>
              <a:buFont typeface="Wingdings" panose="05000000000000000000" pitchFamily="2" charset="2"/>
              <a:buChar char="§"/>
            </a:pPr>
            <a:r>
              <a:rPr lang="en-US" sz="2400" kern="1200" dirty="0" smtClean="0"/>
              <a:t>Click on DATA, then Data Analysis, and then ANOVA: Single Factor. </a:t>
            </a:r>
          </a:p>
          <a:p>
            <a:pPr marL="342900" lvl="1" indent="-342900" algn="l" defTabSz="533400" rtl="0">
              <a:lnSpc>
                <a:spcPct val="90000"/>
              </a:lnSpc>
              <a:spcBef>
                <a:spcPts val="600"/>
              </a:spcBef>
              <a:spcAft>
                <a:spcPts val="1200"/>
              </a:spcAft>
              <a:buFont typeface="Wingdings" panose="05000000000000000000" pitchFamily="2" charset="2"/>
              <a:buChar char="§"/>
            </a:pPr>
            <a:r>
              <a:rPr lang="en-US" sz="2400" kern="1200" dirty="0" smtClean="0"/>
              <a:t>We are choosing Single Factor because we have only one dependent variable (stress level) that defines three categories of independent variables (transformational, transactional, control). </a:t>
            </a:r>
            <a:endParaRPr lang="en-US" sz="2400" kern="1200" dirty="0"/>
          </a:p>
        </p:txBody>
      </p:sp>
      <p:sp>
        <p:nvSpPr>
          <p:cNvPr id="6" name="Freeform 5"/>
          <p:cNvSpPr/>
          <p:nvPr/>
        </p:nvSpPr>
        <p:spPr>
          <a:xfrm>
            <a:off x="1053898" y="1657403"/>
            <a:ext cx="2010146" cy="3042934"/>
          </a:xfrm>
          <a:custGeom>
            <a:avLst/>
            <a:gdLst>
              <a:gd name="connsiteX0" fmla="*/ 0 w 3651657"/>
              <a:gd name="connsiteY0" fmla="*/ 174597 h 1047559"/>
              <a:gd name="connsiteX1" fmla="*/ 174597 w 3651657"/>
              <a:gd name="connsiteY1" fmla="*/ 0 h 1047559"/>
              <a:gd name="connsiteX2" fmla="*/ 3477060 w 3651657"/>
              <a:gd name="connsiteY2" fmla="*/ 0 h 1047559"/>
              <a:gd name="connsiteX3" fmla="*/ 3651657 w 3651657"/>
              <a:gd name="connsiteY3" fmla="*/ 174597 h 1047559"/>
              <a:gd name="connsiteX4" fmla="*/ 3651657 w 3651657"/>
              <a:gd name="connsiteY4" fmla="*/ 872962 h 1047559"/>
              <a:gd name="connsiteX5" fmla="*/ 3477060 w 3651657"/>
              <a:gd name="connsiteY5" fmla="*/ 1047559 h 1047559"/>
              <a:gd name="connsiteX6" fmla="*/ 174597 w 3651657"/>
              <a:gd name="connsiteY6" fmla="*/ 1047559 h 1047559"/>
              <a:gd name="connsiteX7" fmla="*/ 0 w 3651657"/>
              <a:gd name="connsiteY7" fmla="*/ 872962 h 1047559"/>
              <a:gd name="connsiteX8" fmla="*/ 0 w 3651657"/>
              <a:gd name="connsiteY8" fmla="*/ 174597 h 104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657" h="1047559">
                <a:moveTo>
                  <a:pt x="0" y="174597"/>
                </a:moveTo>
                <a:cubicBezTo>
                  <a:pt x="0" y="78170"/>
                  <a:pt x="78170" y="0"/>
                  <a:pt x="174597" y="0"/>
                </a:cubicBezTo>
                <a:lnTo>
                  <a:pt x="3477060" y="0"/>
                </a:lnTo>
                <a:cubicBezTo>
                  <a:pt x="3573487" y="0"/>
                  <a:pt x="3651657" y="78170"/>
                  <a:pt x="3651657" y="174597"/>
                </a:cubicBezTo>
                <a:lnTo>
                  <a:pt x="3651657" y="872962"/>
                </a:lnTo>
                <a:cubicBezTo>
                  <a:pt x="3651657" y="969389"/>
                  <a:pt x="3573487" y="1047559"/>
                  <a:pt x="3477060" y="1047559"/>
                </a:cubicBezTo>
                <a:lnTo>
                  <a:pt x="174597" y="1047559"/>
                </a:lnTo>
                <a:cubicBezTo>
                  <a:pt x="78170" y="1047559"/>
                  <a:pt x="0" y="969389"/>
                  <a:pt x="0" y="872962"/>
                </a:cubicBezTo>
                <a:lnTo>
                  <a:pt x="0" y="174597"/>
                </a:lnTo>
                <a:close/>
              </a:path>
            </a:pathLst>
          </a:custGeom>
          <a:solidFill>
            <a:srgbClr val="225479"/>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3068" tIns="152103" rIns="253068" bIns="152103" numCol="1" spcCol="1270" anchor="ctr" anchorCtr="0">
            <a:noAutofit/>
          </a:bodyPr>
          <a:lstStyle/>
          <a:p>
            <a:pPr lvl="0" algn="ctr" defTabSz="2355850" rtl="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Step 2</a:t>
            </a:r>
            <a:r>
              <a:rPr lang="en-US" sz="3200" kern="1200" dirty="0" smtClean="0">
                <a:effectLst>
                  <a:outerShdw blurRad="38100" dist="38100" dir="2700000" algn="tl">
                    <a:srgbClr val="000000">
                      <a:alpha val="43137"/>
                    </a:srgbClr>
                  </a:outerShdw>
                </a:effectLst>
              </a:rPr>
              <a:t> </a:t>
            </a:r>
            <a:endParaRPr lang="en-US" sz="3200"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90196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5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Excel Demonstration</a:t>
            </a:r>
            <a:endParaRPr lang="en-US" sz="1100" b="1" dirty="0">
              <a:solidFill>
                <a:schemeClr val="tx2"/>
              </a:solidFill>
            </a:endParaRPr>
          </a:p>
        </p:txBody>
      </p:sp>
      <p:sp>
        <p:nvSpPr>
          <p:cNvPr id="5" name="Freeform 4"/>
          <p:cNvSpPr/>
          <p:nvPr/>
        </p:nvSpPr>
        <p:spPr>
          <a:xfrm>
            <a:off x="2863407" y="340160"/>
            <a:ext cx="8572070" cy="1889693"/>
          </a:xfrm>
          <a:custGeom>
            <a:avLst/>
            <a:gdLst>
              <a:gd name="connsiteX0" fmla="*/ 139677 w 838047"/>
              <a:gd name="connsiteY0" fmla="*/ 0 h 6491836"/>
              <a:gd name="connsiteX1" fmla="*/ 698370 w 838047"/>
              <a:gd name="connsiteY1" fmla="*/ 0 h 6491836"/>
              <a:gd name="connsiteX2" fmla="*/ 838047 w 838047"/>
              <a:gd name="connsiteY2" fmla="*/ 139677 h 6491836"/>
              <a:gd name="connsiteX3" fmla="*/ 838047 w 838047"/>
              <a:gd name="connsiteY3" fmla="*/ 6491836 h 6491836"/>
              <a:gd name="connsiteX4" fmla="*/ 838047 w 838047"/>
              <a:gd name="connsiteY4" fmla="*/ 6491836 h 6491836"/>
              <a:gd name="connsiteX5" fmla="*/ 0 w 838047"/>
              <a:gd name="connsiteY5" fmla="*/ 6491836 h 6491836"/>
              <a:gd name="connsiteX6" fmla="*/ 0 w 838047"/>
              <a:gd name="connsiteY6" fmla="*/ 6491836 h 6491836"/>
              <a:gd name="connsiteX7" fmla="*/ 0 w 838047"/>
              <a:gd name="connsiteY7" fmla="*/ 139677 h 6491836"/>
              <a:gd name="connsiteX8" fmla="*/ 139677 w 838047"/>
              <a:gd name="connsiteY8" fmla="*/ 0 h 649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047" h="6491836">
                <a:moveTo>
                  <a:pt x="838047" y="1081995"/>
                </a:moveTo>
                <a:lnTo>
                  <a:pt x="838047" y="5409841"/>
                </a:lnTo>
                <a:cubicBezTo>
                  <a:pt x="838047" y="6007405"/>
                  <a:pt x="829974" y="6491832"/>
                  <a:pt x="820016" y="6491832"/>
                </a:cubicBezTo>
                <a:lnTo>
                  <a:pt x="0" y="6491832"/>
                </a:lnTo>
                <a:lnTo>
                  <a:pt x="0" y="6491832"/>
                </a:lnTo>
                <a:lnTo>
                  <a:pt x="0" y="4"/>
                </a:lnTo>
                <a:lnTo>
                  <a:pt x="0" y="4"/>
                </a:lnTo>
                <a:lnTo>
                  <a:pt x="820016" y="4"/>
                </a:lnTo>
                <a:cubicBezTo>
                  <a:pt x="829974" y="4"/>
                  <a:pt x="838047" y="484431"/>
                  <a:pt x="838047" y="1081995"/>
                </a:cubicBezTo>
                <a:close/>
              </a:path>
            </a:pathLst>
          </a:custGeom>
          <a:solidFill>
            <a:srgbClr val="F2FFE3">
              <a:alpha val="90000"/>
            </a:srgbClr>
          </a:solidFill>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63770" rIns="86630" bIns="63771" numCol="1" spcCol="1270" anchor="ctr" anchorCtr="0">
            <a:noAutofit/>
          </a:bodyPr>
          <a:lstStyle/>
          <a:p>
            <a:pPr marL="342900" lvl="1" indent="-342900" defTabSz="533400">
              <a:lnSpc>
                <a:spcPct val="90000"/>
              </a:lnSpc>
              <a:spcBef>
                <a:spcPts val="600"/>
              </a:spcBef>
              <a:spcAft>
                <a:spcPts val="600"/>
              </a:spcAft>
              <a:buFont typeface="Wingdings" panose="05000000000000000000" pitchFamily="2" charset="2"/>
              <a:buChar char="§"/>
            </a:pPr>
            <a:r>
              <a:rPr lang="en-US" sz="2200" dirty="0"/>
              <a:t>In the dialog that comes up, select all of the data including the labels at once as shown in Figure 9.3. </a:t>
            </a:r>
          </a:p>
          <a:p>
            <a:pPr marL="342900" lvl="1" indent="-342900" defTabSz="533400">
              <a:lnSpc>
                <a:spcPct val="90000"/>
              </a:lnSpc>
              <a:spcBef>
                <a:spcPts val="600"/>
              </a:spcBef>
              <a:spcAft>
                <a:spcPts val="600"/>
              </a:spcAft>
              <a:buFont typeface="Wingdings" panose="05000000000000000000" pitchFamily="2" charset="2"/>
              <a:buChar char="§"/>
            </a:pPr>
            <a:r>
              <a:rPr lang="en-US" sz="2200" dirty="0"/>
              <a:t>Check the box called “Labels in First Row.” Notice that Alpha is automatically set to 0.05. </a:t>
            </a:r>
          </a:p>
          <a:p>
            <a:pPr marL="342900" lvl="1" indent="-342900" defTabSz="533400">
              <a:lnSpc>
                <a:spcPct val="90000"/>
              </a:lnSpc>
              <a:spcBef>
                <a:spcPts val="600"/>
              </a:spcBef>
              <a:spcAft>
                <a:spcPts val="600"/>
              </a:spcAft>
              <a:buFont typeface="Wingdings" panose="05000000000000000000" pitchFamily="2" charset="2"/>
              <a:buChar char="§"/>
            </a:pPr>
            <a:r>
              <a:rPr lang="en-US" sz="2200" dirty="0"/>
              <a:t>Click OK. </a:t>
            </a:r>
          </a:p>
        </p:txBody>
      </p:sp>
      <p:sp>
        <p:nvSpPr>
          <p:cNvPr id="6" name="Freeform 5"/>
          <p:cNvSpPr/>
          <p:nvPr/>
        </p:nvSpPr>
        <p:spPr>
          <a:xfrm>
            <a:off x="877792" y="290960"/>
            <a:ext cx="1985615" cy="1984308"/>
          </a:xfrm>
          <a:custGeom>
            <a:avLst/>
            <a:gdLst>
              <a:gd name="connsiteX0" fmla="*/ 0 w 3651657"/>
              <a:gd name="connsiteY0" fmla="*/ 174597 h 1047559"/>
              <a:gd name="connsiteX1" fmla="*/ 174597 w 3651657"/>
              <a:gd name="connsiteY1" fmla="*/ 0 h 1047559"/>
              <a:gd name="connsiteX2" fmla="*/ 3477060 w 3651657"/>
              <a:gd name="connsiteY2" fmla="*/ 0 h 1047559"/>
              <a:gd name="connsiteX3" fmla="*/ 3651657 w 3651657"/>
              <a:gd name="connsiteY3" fmla="*/ 174597 h 1047559"/>
              <a:gd name="connsiteX4" fmla="*/ 3651657 w 3651657"/>
              <a:gd name="connsiteY4" fmla="*/ 872962 h 1047559"/>
              <a:gd name="connsiteX5" fmla="*/ 3477060 w 3651657"/>
              <a:gd name="connsiteY5" fmla="*/ 1047559 h 1047559"/>
              <a:gd name="connsiteX6" fmla="*/ 174597 w 3651657"/>
              <a:gd name="connsiteY6" fmla="*/ 1047559 h 1047559"/>
              <a:gd name="connsiteX7" fmla="*/ 0 w 3651657"/>
              <a:gd name="connsiteY7" fmla="*/ 872962 h 1047559"/>
              <a:gd name="connsiteX8" fmla="*/ 0 w 3651657"/>
              <a:gd name="connsiteY8" fmla="*/ 174597 h 104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657" h="1047559">
                <a:moveTo>
                  <a:pt x="0" y="174597"/>
                </a:moveTo>
                <a:cubicBezTo>
                  <a:pt x="0" y="78170"/>
                  <a:pt x="78170" y="0"/>
                  <a:pt x="174597" y="0"/>
                </a:cubicBezTo>
                <a:lnTo>
                  <a:pt x="3477060" y="0"/>
                </a:lnTo>
                <a:cubicBezTo>
                  <a:pt x="3573487" y="0"/>
                  <a:pt x="3651657" y="78170"/>
                  <a:pt x="3651657" y="174597"/>
                </a:cubicBezTo>
                <a:lnTo>
                  <a:pt x="3651657" y="872962"/>
                </a:lnTo>
                <a:cubicBezTo>
                  <a:pt x="3651657" y="969389"/>
                  <a:pt x="3573487" y="1047559"/>
                  <a:pt x="3477060" y="1047559"/>
                </a:cubicBezTo>
                <a:lnTo>
                  <a:pt x="174597" y="1047559"/>
                </a:lnTo>
                <a:cubicBezTo>
                  <a:pt x="78170" y="1047559"/>
                  <a:pt x="0" y="969389"/>
                  <a:pt x="0" y="872962"/>
                </a:cubicBezTo>
                <a:lnTo>
                  <a:pt x="0" y="174597"/>
                </a:lnTo>
                <a:close/>
              </a:path>
            </a:pathLst>
          </a:custGeom>
          <a:solidFill>
            <a:srgbClr val="225479"/>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3068" tIns="152103" rIns="253068" bIns="152103" numCol="1" spcCol="1270" anchor="ctr" anchorCtr="0">
            <a:noAutofit/>
          </a:bodyPr>
          <a:lstStyle/>
          <a:p>
            <a:pPr lvl="0" algn="ctr" defTabSz="2355850" rtl="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Ste</a:t>
            </a:r>
            <a:r>
              <a:rPr lang="en-US" sz="3600" b="1" dirty="0" smtClean="0">
                <a:effectLst>
                  <a:outerShdw blurRad="38100" dist="38100" dir="2700000" algn="tl">
                    <a:srgbClr val="000000">
                      <a:alpha val="43137"/>
                    </a:srgbClr>
                  </a:outerShdw>
                </a:effectLst>
              </a:rPr>
              <a:t>p </a:t>
            </a:r>
            <a:r>
              <a:rPr lang="en-US" sz="3600" b="1" kern="1200" dirty="0" smtClean="0">
                <a:effectLst>
                  <a:outerShdw blurRad="38100" dist="38100" dir="2700000" algn="tl">
                    <a:srgbClr val="000000">
                      <a:alpha val="43137"/>
                    </a:srgbClr>
                  </a:outerShdw>
                </a:effectLst>
              </a:rPr>
              <a:t>3</a:t>
            </a:r>
            <a:r>
              <a:rPr lang="en-US" sz="2800" kern="1200" dirty="0" smtClean="0">
                <a:effectLst>
                  <a:outerShdw blurRad="38100" dist="38100" dir="2700000" algn="tl">
                    <a:srgbClr val="000000">
                      <a:alpha val="43137"/>
                    </a:srgbClr>
                  </a:outerShdw>
                </a:effectLst>
              </a:rPr>
              <a:t> </a:t>
            </a:r>
            <a:endParaRPr lang="en-US" sz="2800" kern="1200"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484" t="-1" r="9258" b="17147"/>
          <a:stretch/>
        </p:blipFill>
        <p:spPr>
          <a:xfrm>
            <a:off x="4560611" y="2650060"/>
            <a:ext cx="7001762" cy="3850201"/>
          </a:xfrm>
          <a:prstGeom prst="rect">
            <a:avLst/>
          </a:prstGeom>
        </p:spPr>
      </p:pic>
      <p:sp>
        <p:nvSpPr>
          <p:cNvPr id="4" name="Rectangle 3"/>
          <p:cNvSpPr/>
          <p:nvPr/>
        </p:nvSpPr>
        <p:spPr>
          <a:xfrm>
            <a:off x="4560611" y="2358189"/>
            <a:ext cx="7255555" cy="369332"/>
          </a:xfrm>
          <a:prstGeom prst="rect">
            <a:avLst/>
          </a:prstGeom>
        </p:spPr>
        <p:txBody>
          <a:bodyPr wrap="square">
            <a:spAutoFit/>
          </a:bodyPr>
          <a:lstStyle/>
          <a:p>
            <a:pPr marL="0" lvl="1" defTabSz="533400">
              <a:lnSpc>
                <a:spcPct val="90000"/>
              </a:lnSpc>
              <a:spcAft>
                <a:spcPts val="600"/>
              </a:spcAft>
            </a:pPr>
            <a:r>
              <a:rPr lang="en-US" sz="2000" b="1" i="1" dirty="0" smtClean="0">
                <a:latin typeface="Book Antiqua" panose="02040602050305030304" pitchFamily="18" charset="0"/>
              </a:rPr>
              <a:t>Figure 9.4 Output of the single-factor ANOVA procedure</a:t>
            </a:r>
            <a:endParaRPr lang="en-US" sz="2000" b="1" i="1" dirty="0">
              <a:latin typeface="Book Antiqua" panose="02040602050305030304" pitchFamily="18" charset="0"/>
            </a:endParaRPr>
          </a:p>
        </p:txBody>
      </p:sp>
      <p:sp>
        <p:nvSpPr>
          <p:cNvPr id="7" name="Rectangle 6"/>
          <p:cNvSpPr/>
          <p:nvPr/>
        </p:nvSpPr>
        <p:spPr>
          <a:xfrm>
            <a:off x="550805" y="2727521"/>
            <a:ext cx="3946358" cy="3216265"/>
          </a:xfrm>
          <a:prstGeom prst="rect">
            <a:avLst/>
          </a:prstGeom>
        </p:spPr>
        <p:txBody>
          <a:bodyPr wrap="square">
            <a:spAutoFit/>
          </a:bodyPr>
          <a:lstStyle/>
          <a:p>
            <a:pPr marL="285750" indent="-285750">
              <a:spcBef>
                <a:spcPts val="600"/>
              </a:spcBef>
              <a:buFont typeface="Wingdings" panose="05000000000000000000" pitchFamily="2" charset="2"/>
              <a:buChar char="§"/>
            </a:pPr>
            <a:r>
              <a:rPr lang="en-US" sz="2200" dirty="0"/>
              <a:t>In a review of the </a:t>
            </a:r>
            <a:r>
              <a:rPr lang="en-US" sz="2200" i="1" dirty="0"/>
              <a:t>p</a:t>
            </a:r>
            <a:r>
              <a:rPr lang="en-US" sz="2200" dirty="0"/>
              <a:t>-value in the between groups row, we see a </a:t>
            </a:r>
            <a:r>
              <a:rPr lang="en-US" sz="2200" i="1" dirty="0"/>
              <a:t>p</a:t>
            </a:r>
            <a:r>
              <a:rPr lang="en-US" sz="2200" dirty="0"/>
              <a:t> = </a:t>
            </a:r>
            <a:r>
              <a:rPr lang="en-US" sz="2200" dirty="0" smtClean="0"/>
              <a:t>0.02 that </a:t>
            </a:r>
            <a:r>
              <a:rPr lang="en-US" sz="2200" dirty="0"/>
              <a:t>is less than our alpha level of </a:t>
            </a:r>
            <a:r>
              <a:rPr lang="en-US" sz="2200" dirty="0" smtClean="0"/>
              <a:t>0.05</a:t>
            </a:r>
          </a:p>
          <a:p>
            <a:pPr marL="285750" indent="-285750">
              <a:spcBef>
                <a:spcPts val="600"/>
              </a:spcBef>
              <a:buFont typeface="Wingdings" panose="05000000000000000000" pitchFamily="2" charset="2"/>
              <a:buChar char="§"/>
            </a:pPr>
            <a:r>
              <a:rPr lang="en-US" sz="2200" dirty="0"/>
              <a:t>S</a:t>
            </a:r>
            <a:r>
              <a:rPr lang="en-US" sz="2200" dirty="0" smtClean="0"/>
              <a:t>o </a:t>
            </a:r>
            <a:r>
              <a:rPr lang="en-US" sz="2200" dirty="0"/>
              <a:t>we know there is a </a:t>
            </a:r>
            <a:r>
              <a:rPr lang="en-US" sz="2200" dirty="0" smtClean="0"/>
              <a:t>significant difference </a:t>
            </a:r>
            <a:r>
              <a:rPr lang="en-US" sz="2200" dirty="0"/>
              <a:t>in stress levels between the </a:t>
            </a:r>
            <a:r>
              <a:rPr lang="en-US" sz="2200" dirty="0" smtClean="0"/>
              <a:t>groups</a:t>
            </a:r>
            <a:endParaRPr lang="en-US" sz="2200" dirty="0"/>
          </a:p>
        </p:txBody>
      </p:sp>
    </p:spTree>
    <p:extLst>
      <p:ext uri="{BB962C8B-B14F-4D97-AF65-F5344CB8AC3E}">
        <p14:creationId xmlns:p14="http://schemas.microsoft.com/office/powerpoint/2010/main" val="36819353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5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75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75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75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02287" y="1324221"/>
            <a:ext cx="10864071" cy="4359416"/>
          </a:xfrm>
        </p:spPr>
        <p:txBody>
          <a:bodyPr>
            <a:noAutofit/>
          </a:bodyPr>
          <a:lstStyle/>
          <a:p>
            <a:pPr marL="454914" lvl="1" indent="0">
              <a:spcBef>
                <a:spcPts val="600"/>
              </a:spcBef>
              <a:spcAft>
                <a:spcPts val="1200"/>
              </a:spcAft>
              <a:buNone/>
            </a:pPr>
            <a:endParaRPr lang="en-US" sz="2600" dirty="0"/>
          </a:p>
          <a:p>
            <a:pPr lvl="1"/>
            <a:r>
              <a:rPr lang="en-US" sz="2600" dirty="0"/>
              <a:t>Use a factor to partition an experiment into multiple </a:t>
            </a:r>
            <a:r>
              <a:rPr lang="en-US" sz="2600" dirty="0" smtClean="0"/>
              <a:t>groups</a:t>
            </a:r>
            <a:endParaRPr lang="en-US" sz="2600" dirty="0"/>
          </a:p>
          <a:p>
            <a:pPr lvl="1"/>
            <a:r>
              <a:rPr lang="en-US" sz="2600" dirty="0"/>
              <a:t>Understand the assumptions to check before using a one-way </a:t>
            </a:r>
            <a:r>
              <a:rPr lang="en-US" sz="2600" dirty="0" smtClean="0"/>
              <a:t>ANOVA</a:t>
            </a:r>
            <a:endParaRPr lang="en-US" sz="2600" dirty="0"/>
          </a:p>
          <a:p>
            <a:pPr lvl="1"/>
            <a:r>
              <a:rPr lang="en-US" sz="2600" dirty="0"/>
              <a:t>Use the one-way ANOVA to test for differences among the means of several </a:t>
            </a:r>
            <a:r>
              <a:rPr lang="en-US" sz="2600" dirty="0" smtClean="0"/>
              <a:t>groups</a:t>
            </a:r>
            <a:endParaRPr lang="en-US" sz="2600" dirty="0"/>
          </a:p>
          <a:p>
            <a:pPr lvl="1"/>
            <a:r>
              <a:rPr lang="en-US" sz="2600" dirty="0"/>
              <a:t>Understand how to obtain information about two-factor ANOVA</a:t>
            </a:r>
            <a:br>
              <a:rPr lang="en-US" sz="2600" dirty="0"/>
            </a:br>
            <a:endParaRPr lang="en-US" sz="2600" dirty="0"/>
          </a:p>
        </p:txBody>
      </p:sp>
      <p:sp>
        <p:nvSpPr>
          <p:cNvPr id="13" name="Title 12"/>
          <p:cNvSpPr>
            <a:spLocks noGrp="1"/>
          </p:cNvSpPr>
          <p:nvPr>
            <p:ph type="title"/>
          </p:nvPr>
        </p:nvSpPr>
        <p:spPr>
          <a:xfrm>
            <a:off x="843992" y="783389"/>
            <a:ext cx="10940716" cy="897074"/>
          </a:xfrm>
        </p:spPr>
        <p:txBody>
          <a:bodyPr/>
          <a:lstStyle/>
          <a:p>
            <a:r>
              <a:rPr lang="en-US" sz="4400" dirty="0" smtClean="0"/>
              <a:t>Learning Objectives</a:t>
            </a:r>
            <a:endParaRPr lang="en-US" sz="44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Learning Objectives</a:t>
            </a:r>
            <a:endParaRPr lang="en-US" sz="1100" b="1" dirty="0">
              <a:solidFill>
                <a:schemeClr val="tx2"/>
              </a:solidFill>
            </a:endParaRPr>
          </a:p>
        </p:txBody>
      </p:sp>
    </p:spTree>
    <p:extLst>
      <p:ext uri="{BB962C8B-B14F-4D97-AF65-F5344CB8AC3E}">
        <p14:creationId xmlns:p14="http://schemas.microsoft.com/office/powerpoint/2010/main" val="24093119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750"/>
                                        <p:tgtEl>
                                          <p:spTgt spid="14">
                                            <p:txEl>
                                              <p:pRg st="3" end="3"/>
                                            </p:txEl>
                                          </p:spTgt>
                                        </p:tgtEl>
                                      </p:cBhvr>
                                    </p:animEffect>
                                    <p:anim calcmode="lin" valueType="num">
                                      <p:cBhvr>
                                        <p:cTn id="22"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750"/>
                                        <p:tgtEl>
                                          <p:spTgt spid="14">
                                            <p:txEl>
                                              <p:pRg st="4" end="4"/>
                                            </p:txEl>
                                          </p:spTgt>
                                        </p:tgtEl>
                                      </p:cBhvr>
                                    </p:animEffect>
                                    <p:anim calcmode="lin" valueType="num">
                                      <p:cBhvr>
                                        <p:cTn id="29"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331857"/>
            <a:ext cx="9937187" cy="4186627"/>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endParaRPr lang="en-US" sz="2600" dirty="0"/>
          </a:p>
          <a:p>
            <a:pPr algn="just"/>
            <a:r>
              <a:rPr lang="en-US" sz="2600" dirty="0"/>
              <a:t>Many parents complain that students listen to pop music while they study. </a:t>
            </a:r>
            <a:r>
              <a:rPr lang="en-US" sz="2600" dirty="0" smtClean="0"/>
              <a:t>To </a:t>
            </a:r>
            <a:r>
              <a:rPr lang="en-US" sz="2600" dirty="0"/>
              <a:t>test the impact of music on students’ concentration levels, we divide 40 students randomly into three groups: Group A does not listen to any music, group B listens to pop music, and group C listens to classical music. All students study a text for 30 min and then they take a test about their understanding of the text. </a:t>
            </a:r>
            <a:endParaRPr lang="en-US" sz="2600" kern="1200" dirty="0" smtClean="0"/>
          </a:p>
        </p:txBody>
      </p:sp>
      <p:sp>
        <p:nvSpPr>
          <p:cNvPr id="8" name="Freeform 7"/>
          <p:cNvSpPr/>
          <p:nvPr/>
        </p:nvSpPr>
        <p:spPr>
          <a:xfrm>
            <a:off x="1370905" y="946820"/>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Introduction</a:t>
            </a:r>
            <a:endParaRPr lang="en-US" sz="1100" b="1" dirty="0">
              <a:solidFill>
                <a:schemeClr val="tx2"/>
              </a:solidFill>
            </a:endParaRPr>
          </a:p>
        </p:txBody>
      </p:sp>
    </p:spTree>
    <p:extLst>
      <p:ext uri="{BB962C8B-B14F-4D97-AF65-F5344CB8AC3E}">
        <p14:creationId xmlns:p14="http://schemas.microsoft.com/office/powerpoint/2010/main" val="13001950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6347" y="529390"/>
            <a:ext cx="10999305" cy="5534526"/>
          </a:xfrm>
        </p:spPr>
        <p:txBody>
          <a:bodyPr>
            <a:noAutofit/>
          </a:bodyPr>
          <a:lstStyle/>
          <a:p>
            <a:pPr algn="just">
              <a:spcAft>
                <a:spcPts val="600"/>
              </a:spcAft>
              <a:buFont typeface="Wingdings" panose="05000000000000000000" pitchFamily="2" charset="2"/>
              <a:buChar char="§"/>
            </a:pPr>
            <a:r>
              <a:rPr lang="en-US" dirty="0" smtClean="0"/>
              <a:t>Two types </a:t>
            </a:r>
            <a:r>
              <a:rPr lang="en-US" dirty="0"/>
              <a:t>of variables in </a:t>
            </a:r>
            <a:r>
              <a:rPr lang="en-US" dirty="0" smtClean="0"/>
              <a:t>the </a:t>
            </a:r>
            <a:r>
              <a:rPr lang="en-US" dirty="0"/>
              <a:t>example: </a:t>
            </a:r>
            <a:endParaRPr lang="en-US" dirty="0" smtClean="0"/>
          </a:p>
          <a:p>
            <a:pPr lvl="1" algn="just">
              <a:spcAft>
                <a:spcPts val="600"/>
              </a:spcAft>
            </a:pPr>
            <a:r>
              <a:rPr lang="en-US" sz="2600" dirty="0" smtClean="0"/>
              <a:t>The </a:t>
            </a:r>
            <a:r>
              <a:rPr lang="en-US" sz="2600" dirty="0"/>
              <a:t>performance of students on a test </a:t>
            </a:r>
            <a:endParaRPr lang="en-US" sz="2600" dirty="0" smtClean="0"/>
          </a:p>
          <a:p>
            <a:pPr lvl="2" algn="just">
              <a:spcAft>
                <a:spcPts val="600"/>
              </a:spcAft>
              <a:buFont typeface="Wingdings" panose="05000000000000000000" pitchFamily="2" charset="2"/>
              <a:buChar char="§"/>
            </a:pPr>
            <a:r>
              <a:rPr lang="en-US" sz="2600" dirty="0"/>
              <a:t>First variable (</a:t>
            </a:r>
            <a:r>
              <a:rPr lang="en-US" sz="2600" dirty="0" err="1"/>
              <a:t>quiz_score</a:t>
            </a:r>
            <a:r>
              <a:rPr lang="en-US" sz="2600" dirty="0"/>
              <a:t>) is </a:t>
            </a:r>
            <a:r>
              <a:rPr lang="en-US" sz="2600" dirty="0" smtClean="0"/>
              <a:t>numerical</a:t>
            </a:r>
            <a:endParaRPr lang="en-US" sz="2600" dirty="0"/>
          </a:p>
          <a:p>
            <a:pPr lvl="1" algn="just">
              <a:spcAft>
                <a:spcPts val="600"/>
              </a:spcAft>
            </a:pPr>
            <a:r>
              <a:rPr lang="en-US" sz="2600" dirty="0" smtClean="0"/>
              <a:t>The </a:t>
            </a:r>
            <a:r>
              <a:rPr lang="en-US" sz="2600" dirty="0"/>
              <a:t>type of music students listen </a:t>
            </a:r>
            <a:r>
              <a:rPr lang="en-US" sz="2600" dirty="0" smtClean="0"/>
              <a:t>to</a:t>
            </a:r>
          </a:p>
          <a:p>
            <a:pPr lvl="2" algn="just">
              <a:spcAft>
                <a:spcPts val="600"/>
              </a:spcAft>
              <a:buFont typeface="Wingdings" panose="05000000000000000000" pitchFamily="2" charset="2"/>
              <a:buChar char="§"/>
            </a:pPr>
            <a:r>
              <a:rPr lang="en-US" sz="2600" dirty="0"/>
              <a:t>S</a:t>
            </a:r>
            <a:r>
              <a:rPr lang="en-US" sz="2600" dirty="0" smtClean="0"/>
              <a:t>econd variable (</a:t>
            </a:r>
            <a:r>
              <a:rPr lang="en-US" sz="2600" dirty="0" err="1" smtClean="0"/>
              <a:t>music_type</a:t>
            </a:r>
            <a:r>
              <a:rPr lang="en-US" sz="2600" dirty="0"/>
              <a:t>) is categorical and is used to partition the first variable into three </a:t>
            </a:r>
            <a:r>
              <a:rPr lang="en-US" sz="2600" dirty="0" smtClean="0"/>
              <a:t>groups</a:t>
            </a:r>
            <a:endParaRPr lang="en-US" sz="2600" dirty="0" smtClean="0"/>
          </a:p>
          <a:p>
            <a:pPr algn="just">
              <a:spcAft>
                <a:spcPts val="600"/>
              </a:spcAft>
              <a:buFont typeface="Wingdings" panose="05000000000000000000" pitchFamily="2" charset="2"/>
              <a:buChar char="§"/>
            </a:pPr>
            <a:r>
              <a:rPr lang="en-US" dirty="0" smtClean="0"/>
              <a:t>This</a:t>
            </a:r>
            <a:r>
              <a:rPr lang="en-US" dirty="0"/>
              <a:t>, as it turns out, is typical for an ANOVA test to compare multiple means. </a:t>
            </a:r>
            <a:endParaRPr lang="en-US" dirty="0" smtClean="0"/>
          </a:p>
          <a:p>
            <a:pPr algn="just">
              <a:spcAft>
                <a:spcPts val="600"/>
              </a:spcAft>
              <a:buFont typeface="Wingdings" panose="05000000000000000000" pitchFamily="2" charset="2"/>
              <a:buChar char="§"/>
            </a:pPr>
            <a:r>
              <a:rPr lang="en-US" dirty="0" smtClean="0"/>
              <a:t>Note </a:t>
            </a:r>
            <a:r>
              <a:rPr lang="en-US" dirty="0"/>
              <a:t>that to decide whether multiple means of various groups are different from each other, we could use multiple difference of means tests between pairs of means, but that would quickly escalate.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Introduction</a:t>
            </a:r>
            <a:endParaRPr lang="en-US" sz="1100" b="1" dirty="0">
              <a:solidFill>
                <a:schemeClr val="tx2"/>
              </a:solidFill>
            </a:endParaRPr>
          </a:p>
        </p:txBody>
      </p:sp>
    </p:spTree>
    <p:extLst>
      <p:ext uri="{BB962C8B-B14F-4D97-AF65-F5344CB8AC3E}">
        <p14:creationId xmlns:p14="http://schemas.microsoft.com/office/powerpoint/2010/main" val="22122896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anim calcmode="lin" valueType="num">
                                      <p:cBhvr>
                                        <p:cTn id="13"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anim calcmode="lin" valueType="num">
                                      <p:cBhvr>
                                        <p:cTn id="20"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750"/>
                                        <p:tgtEl>
                                          <p:spTgt spid="2">
                                            <p:txEl>
                                              <p:pRg st="4" end="4"/>
                                            </p:txEl>
                                          </p:spTgt>
                                        </p:tgtEl>
                                      </p:cBhvr>
                                    </p:animEffect>
                                    <p:anim calcmode="lin" valueType="num">
                                      <p:cBhvr>
                                        <p:cTn id="25"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750"/>
                                        <p:tgtEl>
                                          <p:spTgt spid="2">
                                            <p:txEl>
                                              <p:pRg st="5" end="5"/>
                                            </p:txEl>
                                          </p:spTgt>
                                        </p:tgtEl>
                                      </p:cBhvr>
                                    </p:animEffect>
                                    <p:anim calcmode="lin" valueType="num">
                                      <p:cBhvr>
                                        <p:cTn id="32"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750"/>
                                        <p:tgtEl>
                                          <p:spTgt spid="2">
                                            <p:txEl>
                                              <p:pRg st="6" end="6"/>
                                            </p:txEl>
                                          </p:spTgt>
                                        </p:tgtEl>
                                      </p:cBhvr>
                                    </p:animEffect>
                                    <p:anim calcmode="lin" valueType="num">
                                      <p:cBhvr>
                                        <p:cTn id="39"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077611" y="1074821"/>
                <a:ext cx="10036778" cy="4684295"/>
              </a:xfrm>
            </p:spPr>
            <p:txBody>
              <a:bodyPr>
                <a:normAutofit/>
              </a:bodyPr>
              <a:lstStyle/>
              <a:p>
                <a:r>
                  <a:rPr lang="en-US" sz="2800" dirty="0" smtClean="0"/>
                  <a:t>For </a:t>
                </a:r>
                <a:r>
                  <a:rPr lang="en-US" sz="2800" dirty="0"/>
                  <a:t>three groups we would need three comparisons</a:t>
                </a:r>
                <a:r>
                  <a:rPr lang="en-US" sz="2800" dirty="0" smtClean="0"/>
                  <a:t>:</a:t>
                </a:r>
              </a:p>
              <a:p>
                <a:pPr lvl="1"/>
                <a14:m>
                  <m:oMath xmlns:m="http://schemas.openxmlformats.org/officeDocument/2006/math">
                    <m:sSub>
                      <m:sSubPr>
                        <m:ctrlPr>
                          <a:rPr lang="en-US" sz="2800" i="1" smtClean="0">
                            <a:latin typeface="Cambria Math" panose="02040503050406030204" pitchFamily="18" charset="0"/>
                          </a:rPr>
                        </m:ctrlPr>
                      </m:sSubPr>
                      <m:e>
                        <m:r>
                          <m:rPr>
                            <m:nor/>
                          </m:rPr>
                          <a:rPr lang="en-US" sz="2800" i="1" dirty="0">
                            <a:latin typeface="Symbol" panose="05050102010706020507" pitchFamily="18" charset="2"/>
                          </a:rPr>
                          <m:t>m</m:t>
                        </m:r>
                      </m:e>
                      <m:sub>
                        <m:r>
                          <a:rPr lang="en-US" sz="2800" b="0" i="1" smtClean="0">
                            <a:latin typeface="Cambria Math" panose="02040503050406030204" pitchFamily="18" charset="0"/>
                          </a:rPr>
                          <m:t>1</m:t>
                        </m:r>
                      </m:sub>
                    </m:sSub>
                  </m:oMath>
                </a14:m>
                <a:r>
                  <a:rPr lang="en-US" sz="2800" dirty="0" smtClean="0"/>
                  <a:t> ≠ </a:t>
                </a:r>
                <a14:m>
                  <m:oMath xmlns:m="http://schemas.openxmlformats.org/officeDocument/2006/math">
                    <m:sSub>
                      <m:sSubPr>
                        <m:ctrlPr>
                          <a:rPr lang="en-US" sz="2800" i="1" smtClean="0">
                            <a:latin typeface="Cambria Math" panose="02040503050406030204" pitchFamily="18" charset="0"/>
                          </a:rPr>
                        </m:ctrlPr>
                      </m:sSubPr>
                      <m:e>
                        <m:r>
                          <m:rPr>
                            <m:nor/>
                          </m:rPr>
                          <a:rPr lang="en-US" sz="2800" i="1" dirty="0">
                            <a:latin typeface="Symbol" panose="05050102010706020507" pitchFamily="18" charset="2"/>
                          </a:rPr>
                          <m:t>m</m:t>
                        </m:r>
                      </m:e>
                      <m:sub>
                        <m:r>
                          <a:rPr lang="en-US" sz="2800" b="0" i="1" smtClean="0">
                            <a:latin typeface="Cambria Math" panose="02040503050406030204" pitchFamily="18" charset="0"/>
                          </a:rPr>
                          <m:t>2</m:t>
                        </m:r>
                      </m:sub>
                    </m:sSub>
                  </m:oMath>
                </a14:m>
                <a:r>
                  <a:rPr lang="en-US" sz="2800" dirty="0" smtClean="0"/>
                  <a:t>,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i="1">
                            <a:latin typeface="Cambria Math" panose="02040503050406030204" pitchFamily="18" charset="0"/>
                          </a:rPr>
                          <m:t>1</m:t>
                        </m:r>
                      </m:sub>
                    </m:sSub>
                  </m:oMath>
                </a14:m>
                <a:r>
                  <a:rPr lang="en-US" sz="2800" dirty="0" smtClean="0"/>
                  <a:t> ≠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b="0" i="1" dirty="0" smtClean="0">
                            <a:latin typeface="Cambria Math" panose="02040503050406030204" pitchFamily="18" charset="0"/>
                          </a:rPr>
                          <m:t>3</m:t>
                        </m:r>
                      </m:sub>
                    </m:sSub>
                  </m:oMath>
                </a14:m>
                <a:r>
                  <a:rPr lang="en-US" sz="2800" dirty="0"/>
                  <a:t>, and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b="0" i="1" dirty="0" smtClean="0">
                            <a:latin typeface="Cambria Math" panose="02040503050406030204" pitchFamily="18" charset="0"/>
                          </a:rPr>
                          <m:t>2</m:t>
                        </m:r>
                      </m:sub>
                    </m:sSub>
                  </m:oMath>
                </a14:m>
                <a:r>
                  <a:rPr lang="en-US" sz="2800" dirty="0"/>
                  <a:t> ≠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b="0" i="1" dirty="0" smtClean="0">
                            <a:latin typeface="Cambria Math" panose="02040503050406030204" pitchFamily="18" charset="0"/>
                          </a:rPr>
                          <m:t>3</m:t>
                        </m:r>
                      </m:sub>
                    </m:sSub>
                  </m:oMath>
                </a14:m>
                <a:endParaRPr lang="en-US" sz="2800" dirty="0"/>
              </a:p>
              <a:p>
                <a:r>
                  <a:rPr lang="en-US" sz="2800" dirty="0" smtClean="0"/>
                  <a:t>For </a:t>
                </a:r>
                <a:r>
                  <a:rPr lang="en-US" sz="2800" dirty="0"/>
                  <a:t>four groups we would need six comparisons: </a:t>
                </a:r>
                <a:endParaRPr lang="en-US" sz="2800" dirty="0" smtClean="0"/>
              </a:p>
              <a:p>
                <a:pPr lvl="1"/>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i="1">
                            <a:latin typeface="Cambria Math" panose="02040503050406030204" pitchFamily="18" charset="0"/>
                          </a:rPr>
                          <m:t>1</m:t>
                        </m:r>
                      </m:sub>
                    </m:sSub>
                  </m:oMath>
                </a14:m>
                <a:r>
                  <a:rPr lang="en-US" sz="2800" dirty="0"/>
                  <a:t> ≠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i="1">
                            <a:latin typeface="Cambria Math" panose="02040503050406030204" pitchFamily="18" charset="0"/>
                          </a:rPr>
                          <m:t>2</m:t>
                        </m:r>
                      </m:sub>
                    </m:sSub>
                  </m:oMath>
                </a14:m>
                <a:r>
                  <a:rPr lang="en-US" sz="2800" dirty="0"/>
                  <a:t>,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i="1">
                            <a:latin typeface="Cambria Math" panose="02040503050406030204" pitchFamily="18" charset="0"/>
                          </a:rPr>
                          <m:t>1</m:t>
                        </m:r>
                      </m:sub>
                    </m:sSub>
                  </m:oMath>
                </a14:m>
                <a:r>
                  <a:rPr lang="en-US" sz="2800" dirty="0"/>
                  <a:t> ≠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b="0" i="1" dirty="0" smtClean="0">
                            <a:latin typeface="Cambria Math" panose="02040503050406030204" pitchFamily="18" charset="0"/>
                          </a:rPr>
                          <m:t>3</m:t>
                        </m:r>
                      </m:sub>
                    </m:sSub>
                  </m:oMath>
                </a14:m>
                <a:r>
                  <a:rPr lang="en-US" sz="2800" dirty="0"/>
                  <a:t>,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i="1">
                            <a:latin typeface="Cambria Math" panose="02040503050406030204" pitchFamily="18" charset="0"/>
                          </a:rPr>
                          <m:t>1</m:t>
                        </m:r>
                      </m:sub>
                    </m:sSub>
                  </m:oMath>
                </a14:m>
                <a:r>
                  <a:rPr lang="en-US" sz="2800" dirty="0"/>
                  <a:t> ≠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b="0" i="1" dirty="0" smtClean="0">
                            <a:latin typeface="Cambria Math" panose="02040503050406030204" pitchFamily="18" charset="0"/>
                          </a:rPr>
                          <m:t>4</m:t>
                        </m:r>
                      </m:sub>
                    </m:sSub>
                  </m:oMath>
                </a14:m>
                <a:r>
                  <a:rPr lang="en-US" sz="2800" dirty="0"/>
                  <a:t>,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b="0" i="1" dirty="0" smtClean="0">
                            <a:latin typeface="Cambria Math" panose="02040503050406030204" pitchFamily="18" charset="0"/>
                          </a:rPr>
                          <m:t>2</m:t>
                        </m:r>
                      </m:sub>
                    </m:sSub>
                  </m:oMath>
                </a14:m>
                <a:r>
                  <a:rPr lang="en-US" sz="2800" dirty="0"/>
                  <a:t> ≠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b="0" i="1" dirty="0" smtClean="0">
                            <a:latin typeface="Cambria Math" panose="02040503050406030204" pitchFamily="18" charset="0"/>
                          </a:rPr>
                          <m:t>3</m:t>
                        </m:r>
                      </m:sub>
                    </m:sSub>
                  </m:oMath>
                </a14:m>
                <a:r>
                  <a:rPr lang="en-US" sz="2800" dirty="0"/>
                  <a:t>, </a:t>
                </a:r>
                <a14:m>
                  <m:oMath xmlns:m="http://schemas.openxmlformats.org/officeDocument/2006/math">
                    <m:sSub>
                      <m:sSubPr>
                        <m:ctrlPr>
                          <a:rPr lang="en-US" sz="2800" i="1" smtClean="0">
                            <a:latin typeface="Cambria Math" panose="02040503050406030204" pitchFamily="18" charset="0"/>
                          </a:rPr>
                        </m:ctrlPr>
                      </m:sSubPr>
                      <m:e>
                        <m:r>
                          <m:rPr>
                            <m:nor/>
                          </m:rPr>
                          <a:rPr lang="en-US" sz="2800" i="1" dirty="0">
                            <a:latin typeface="Symbol" panose="05050102010706020507" pitchFamily="18" charset="2"/>
                          </a:rPr>
                          <m:t>m</m:t>
                        </m:r>
                      </m:e>
                      <m:sub>
                        <m:r>
                          <a:rPr lang="en-US" sz="2800" b="0" i="1" dirty="0" smtClean="0">
                            <a:latin typeface="Cambria Math" panose="02040503050406030204" pitchFamily="18" charset="0"/>
                          </a:rPr>
                          <m:t>2</m:t>
                        </m:r>
                      </m:sub>
                    </m:sSub>
                  </m:oMath>
                </a14:m>
                <a:r>
                  <a:rPr lang="en-US" sz="2800" dirty="0" smtClean="0"/>
                  <a:t> ≠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b="0" i="1" dirty="0" smtClean="0">
                            <a:latin typeface="Cambria Math" panose="02040503050406030204" pitchFamily="18" charset="0"/>
                          </a:rPr>
                          <m:t>4</m:t>
                        </m:r>
                      </m:sub>
                    </m:sSub>
                  </m:oMath>
                </a14:m>
                <a:r>
                  <a:rPr lang="en-US" sz="2800" dirty="0"/>
                  <a:t>, and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b="0" i="1" dirty="0" smtClean="0">
                            <a:latin typeface="Cambria Math" panose="02040503050406030204" pitchFamily="18" charset="0"/>
                          </a:rPr>
                          <m:t>3</m:t>
                        </m:r>
                      </m:sub>
                    </m:sSub>
                    <m:r>
                      <a:rPr lang="en-US" sz="2800" b="0" i="1" smtClean="0">
                        <a:latin typeface="Cambria Math" panose="02040503050406030204" pitchFamily="18" charset="0"/>
                      </a:rPr>
                      <m:t> </m:t>
                    </m:r>
                  </m:oMath>
                </a14:m>
                <a:r>
                  <a:rPr lang="en-US" sz="2800" dirty="0" smtClean="0"/>
                  <a:t>≠ </a:t>
                </a:r>
                <a14:m>
                  <m:oMath xmlns:m="http://schemas.openxmlformats.org/officeDocument/2006/math">
                    <m:sSub>
                      <m:sSubPr>
                        <m:ctrlPr>
                          <a:rPr lang="en-US" sz="2800" i="1">
                            <a:latin typeface="Cambria Math" panose="02040503050406030204" pitchFamily="18" charset="0"/>
                          </a:rPr>
                        </m:ctrlPr>
                      </m:sSubPr>
                      <m:e>
                        <m:r>
                          <m:rPr>
                            <m:nor/>
                          </m:rPr>
                          <a:rPr lang="en-US" sz="2800" i="1" dirty="0">
                            <a:latin typeface="Symbol" panose="05050102010706020507" pitchFamily="18" charset="2"/>
                          </a:rPr>
                          <m:t>m</m:t>
                        </m:r>
                      </m:e>
                      <m:sub>
                        <m:r>
                          <a:rPr lang="en-US" sz="2800" b="0" i="1" dirty="0" smtClean="0">
                            <a:latin typeface="Cambria Math" panose="02040503050406030204" pitchFamily="18" charset="0"/>
                          </a:rPr>
                          <m:t>4</m:t>
                        </m:r>
                      </m:sub>
                    </m:sSub>
                  </m:oMath>
                </a14:m>
                <a:endParaRPr lang="en-US" sz="2800" dirty="0"/>
              </a:p>
              <a:p>
                <a:r>
                  <a:rPr lang="en-US" sz="2800" dirty="0" smtClean="0"/>
                  <a:t>For </a:t>
                </a:r>
                <a:r>
                  <a:rPr lang="en-US" sz="2800" dirty="0"/>
                  <a:t>five groups we would need 10 comparisons, and so on. </a:t>
                </a:r>
              </a:p>
              <a:p>
                <a:endParaRPr lang="en-US" sz="28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077611" y="1074821"/>
                <a:ext cx="10036778" cy="4684295"/>
              </a:xfrm>
              <a:blipFill rotWithShape="0">
                <a:blip r:embed="rId3"/>
                <a:stretch>
                  <a:fillRect l="-304" t="-1300"/>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Introduction</a:t>
            </a:r>
            <a:endParaRPr lang="en-US" sz="1100" b="1" dirty="0">
              <a:solidFill>
                <a:schemeClr val="tx2"/>
              </a:solidFill>
            </a:endParaRPr>
          </a:p>
        </p:txBody>
      </p:sp>
    </p:spTree>
    <p:extLst>
      <p:ext uri="{BB962C8B-B14F-4D97-AF65-F5344CB8AC3E}">
        <p14:creationId xmlns:p14="http://schemas.microsoft.com/office/powerpoint/2010/main" val="13666103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750"/>
                                        <p:tgtEl>
                                          <p:spTgt spid="2">
                                            <p:txEl>
                                              <p:pRg st="2" end="2"/>
                                            </p:txEl>
                                          </p:spTgt>
                                        </p:tgtEl>
                                      </p:cBhvr>
                                    </p:animEffect>
                                    <p:anim calcmode="lin" valueType="num">
                                      <p:cBhvr>
                                        <p:cTn id="8"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750"/>
                                        <p:tgtEl>
                                          <p:spTgt spid="2">
                                            <p:txEl>
                                              <p:pRg st="3" end="3"/>
                                            </p:txEl>
                                          </p:spTgt>
                                        </p:tgtEl>
                                      </p:cBhvr>
                                    </p:animEffect>
                                    <p:anim calcmode="lin" valueType="num">
                                      <p:cBhvr>
                                        <p:cTn id="13"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750"/>
                                        <p:tgtEl>
                                          <p:spTgt spid="2">
                                            <p:txEl>
                                              <p:pRg st="4" end="4"/>
                                            </p:txEl>
                                          </p:spTgt>
                                        </p:tgtEl>
                                      </p:cBhvr>
                                    </p:animEffect>
                                    <p:anim calcmode="lin" valueType="num">
                                      <p:cBhvr>
                                        <p:cTn id="20"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90409" y="523492"/>
            <a:ext cx="10811182"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kern="1200" dirty="0" smtClean="0">
                <a:solidFill>
                  <a:schemeClr val="bg1"/>
                </a:solidFill>
                <a:effectLst>
                  <a:outerShdw blurRad="38100" dist="38100" dir="2700000" algn="tl">
                    <a:srgbClr val="000000">
                      <a:alpha val="43137"/>
                    </a:srgbClr>
                  </a:outerShdw>
                </a:effectLst>
              </a:rPr>
              <a:t>ANOVA Procedure</a:t>
            </a:r>
            <a:endParaRPr lang="en-US" sz="44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23" name="Freeform 22"/>
              <p:cNvSpPr/>
              <p:nvPr/>
            </p:nvSpPr>
            <p:spPr>
              <a:xfrm>
                <a:off x="690409" y="1301091"/>
                <a:ext cx="10811182" cy="5035541"/>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spcBef>
                    <a:spcPts val="600"/>
                  </a:spcBef>
                  <a:buFont typeface="Wingdings" panose="05000000000000000000" pitchFamily="2" charset="2"/>
                  <a:buChar char="§"/>
                </a:pPr>
                <a:r>
                  <a:rPr lang="en-US" sz="2400" dirty="0" smtClean="0"/>
                  <a:t>Used </a:t>
                </a:r>
                <a:r>
                  <a:rPr lang="en-US" sz="2400" dirty="0"/>
                  <a:t>to test for a significant difference among a group of </a:t>
                </a:r>
                <a:r>
                  <a:rPr lang="en-US" sz="2400" dirty="0" smtClean="0"/>
                  <a:t>means </a:t>
                </a:r>
                <a:endParaRPr lang="en-US" sz="2400" dirty="0" smtClean="0"/>
              </a:p>
              <a:p>
                <a:pPr marL="742950" lvl="1" indent="-285750">
                  <a:spcBef>
                    <a:spcPts val="600"/>
                  </a:spcBef>
                  <a:buFont typeface="Wingdings" panose="05000000000000000000" pitchFamily="2" charset="2"/>
                  <a:buChar char="§"/>
                </a:pPr>
                <a:r>
                  <a:rPr lang="en-US" sz="2400" dirty="0" smtClean="0"/>
                  <a:t>The </a:t>
                </a:r>
                <a:r>
                  <a:rPr lang="en-US" sz="2400" dirty="0"/>
                  <a:t>null </a:t>
                </a:r>
                <a:r>
                  <a:rPr lang="en-US" sz="2400" dirty="0" smtClean="0"/>
                  <a:t>hypothesis: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0</m:t>
                        </m:r>
                      </m:sub>
                    </m:sSub>
                  </m:oMath>
                </a14:m>
                <a:r>
                  <a:rPr lang="en-US" sz="2400" dirty="0" smtClean="0"/>
                  <a:t>: </a:t>
                </a:r>
                <a14:m>
                  <m:oMath xmlns:m="http://schemas.openxmlformats.org/officeDocument/2006/math">
                    <m:sSub>
                      <m:sSubPr>
                        <m:ctrlPr>
                          <a:rPr lang="en-US" sz="2400" i="1" smtClean="0">
                            <a:latin typeface="Cambria Math" panose="02040503050406030204" pitchFamily="18" charset="0"/>
                          </a:rPr>
                        </m:ctrlPr>
                      </m:sSubPr>
                      <m:e>
                        <m:r>
                          <m:rPr>
                            <m:nor/>
                          </m:rPr>
                          <a:rPr lang="en-US" sz="2400" i="1" dirty="0">
                            <a:latin typeface="Symbol" panose="05050102010706020507" pitchFamily="18" charset="2"/>
                          </a:rPr>
                          <m:t>m</m:t>
                        </m:r>
                      </m:e>
                      <m:sub>
                        <m:r>
                          <a:rPr lang="en-US" sz="2400" b="0" i="1" smtClean="0">
                            <a:latin typeface="Cambria Math" panose="02040503050406030204" pitchFamily="18" charset="0"/>
                          </a:rPr>
                          <m:t>1</m:t>
                        </m:r>
                      </m:sub>
                    </m:sSub>
                  </m:oMath>
                </a14:m>
                <a:r>
                  <a:rPr lang="en-US" sz="2400" dirty="0" smtClean="0"/>
                  <a:t>= </a:t>
                </a:r>
                <a14:m>
                  <m:oMath xmlns:m="http://schemas.openxmlformats.org/officeDocument/2006/math">
                    <m:sSub>
                      <m:sSubPr>
                        <m:ctrlPr>
                          <a:rPr lang="en-US" sz="2400" i="1" smtClean="0">
                            <a:latin typeface="Cambria Math" panose="02040503050406030204" pitchFamily="18" charset="0"/>
                          </a:rPr>
                        </m:ctrlPr>
                      </m:sSubPr>
                      <m:e>
                        <m:r>
                          <m:rPr>
                            <m:nor/>
                          </m:rPr>
                          <a:rPr lang="en-US" sz="2400" i="1" dirty="0">
                            <a:latin typeface="Symbol" panose="05050102010706020507" pitchFamily="18" charset="2"/>
                          </a:rPr>
                          <m:t>m</m:t>
                        </m:r>
                      </m:e>
                      <m:sub>
                        <m:r>
                          <a:rPr lang="en-US" sz="2400" b="0" i="1" dirty="0" smtClean="0">
                            <a:latin typeface="Cambria Math" panose="02040503050406030204" pitchFamily="18" charset="0"/>
                          </a:rPr>
                          <m:t>2</m:t>
                        </m:r>
                      </m:sub>
                    </m:sSub>
                  </m:oMath>
                </a14:m>
                <a:r>
                  <a:rPr lang="en-US" sz="2400" dirty="0"/>
                  <a:t> </a:t>
                </a:r>
                <a:r>
                  <a:rPr lang="en-US" sz="2400" dirty="0" smtClean="0"/>
                  <a:t>= </a:t>
                </a:r>
                <a:r>
                  <a:rPr lang="en-US" sz="2400" dirty="0"/>
                  <a:t>… =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b="0" i="1" dirty="0" smtClean="0">
                            <a:latin typeface="Cambria Math" panose="02040503050406030204" pitchFamily="18" charset="0"/>
                          </a:rPr>
                          <m:t>𝑘</m:t>
                        </m:r>
                      </m:sub>
                    </m:sSub>
                  </m:oMath>
                </a14:m>
                <a:r>
                  <a:rPr lang="en-US" sz="2400" i="1" dirty="0"/>
                  <a:t> </a:t>
                </a:r>
                <a:endParaRPr lang="en-US" sz="2400" dirty="0"/>
              </a:p>
              <a:p>
                <a:pPr marL="742950" lvl="1" indent="-285750">
                  <a:spcBef>
                    <a:spcPts val="600"/>
                  </a:spcBef>
                  <a:buFont typeface="Wingdings" panose="05000000000000000000" pitchFamily="2" charset="2"/>
                  <a:buChar char="§"/>
                </a:pPr>
                <a:r>
                  <a:rPr lang="en-US" sz="2400" dirty="0" smtClean="0"/>
                  <a:t>The </a:t>
                </a:r>
                <a:r>
                  <a:rPr lang="en-US" sz="2400" dirty="0"/>
                  <a:t>alternative is that at least two means differ significantly: </a:t>
                </a:r>
                <a:endParaRPr lang="en-US" sz="2400" dirty="0" smtClean="0"/>
              </a:p>
              <a:p>
                <a:pPr lvl="1">
                  <a:spcBef>
                    <a:spcPts val="600"/>
                  </a:spcBef>
                </a:pPr>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b="0" i="1" smtClean="0">
                            <a:latin typeface="Cambria Math" panose="02040503050406030204" pitchFamily="18" charset="0"/>
                          </a:rPr>
                          <m:t>𝑎</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b="0" i="1" dirty="0" smtClean="0">
                            <a:latin typeface="Cambria Math" panose="02040503050406030204" pitchFamily="18" charset="0"/>
                          </a:rPr>
                          <m:t>𝑗</m:t>
                        </m:r>
                      </m:sub>
                    </m:sSub>
                    <m:r>
                      <a:rPr lang="en-US" sz="2400" dirty="0" smtClean="0">
                        <a:latin typeface="Cambria Math" panose="02040503050406030204" pitchFamily="18" charset="0"/>
                        <a:sym typeface="Symbol" panose="05050102010706020507" pitchFamily="18" charset="2"/>
                      </a:rPr>
                      <m:t></m:t>
                    </m:r>
                  </m:oMath>
                </a14:m>
                <a:r>
                  <a:rPr lang="en-US" sz="2400" dirty="0"/>
                  <a:t> </a:t>
                </a:r>
                <a14:m>
                  <m:oMath xmlns:m="http://schemas.openxmlformats.org/officeDocument/2006/math">
                    <m:sSub>
                      <m:sSubPr>
                        <m:ctrlPr>
                          <a:rPr lang="en-US" sz="2400" i="1">
                            <a:latin typeface="Cambria Math" panose="02040503050406030204" pitchFamily="18" charset="0"/>
                          </a:rPr>
                        </m:ctrlPr>
                      </m:sSubPr>
                      <m:e>
                        <m:r>
                          <m:rPr>
                            <m:nor/>
                          </m:rPr>
                          <a:rPr lang="en-US" sz="2400" i="1" dirty="0">
                            <a:latin typeface="Symbol" panose="05050102010706020507" pitchFamily="18" charset="2"/>
                          </a:rPr>
                          <m:t>m</m:t>
                        </m:r>
                      </m:e>
                      <m:sub>
                        <m:r>
                          <a:rPr lang="en-US" sz="2400" b="0" i="1" dirty="0" smtClean="0">
                            <a:latin typeface="Cambria Math" panose="02040503050406030204" pitchFamily="18" charset="0"/>
                          </a:rPr>
                          <m:t>𝑖</m:t>
                        </m:r>
                      </m:sub>
                    </m:sSub>
                  </m:oMath>
                </a14:m>
                <a:endParaRPr lang="en-US" dirty="0"/>
              </a:p>
              <a:p>
                <a:pPr marL="342900" indent="-342900">
                  <a:spcBef>
                    <a:spcPts val="600"/>
                  </a:spcBef>
                  <a:buFont typeface="Wingdings" panose="05000000000000000000" pitchFamily="2" charset="2"/>
                  <a:buChar char="§"/>
                </a:pPr>
                <a:r>
                  <a:rPr lang="en-US" sz="2400" dirty="0"/>
                  <a:t>Note that in case the ANOVA procedure is used for only </a:t>
                </a:r>
                <a:r>
                  <a:rPr lang="en-US" sz="2400" i="1" dirty="0"/>
                  <a:t>two </a:t>
                </a:r>
                <a:r>
                  <a:rPr lang="en-US" sz="2400" dirty="0"/>
                  <a:t>means it should reduce to a difference of means test. </a:t>
                </a:r>
                <a:endParaRPr lang="en-US" sz="2400" dirty="0" smtClean="0"/>
              </a:p>
              <a:p>
                <a:pPr marL="342900" indent="-342900">
                  <a:spcBef>
                    <a:spcPts val="600"/>
                  </a:spcBef>
                  <a:buFont typeface="Wingdings" panose="05000000000000000000" pitchFamily="2" charset="2"/>
                  <a:buChar char="§"/>
                </a:pPr>
                <a:r>
                  <a:rPr lang="en-US" sz="2400" dirty="0" smtClean="0"/>
                  <a:t>The </a:t>
                </a:r>
                <a:r>
                  <a:rPr lang="en-US" sz="2400" dirty="0"/>
                  <a:t>procedure works by comparing the variance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𝑆𝑆</m:t>
                        </m:r>
                      </m:e>
                      <m:sub>
                        <m:r>
                          <a:rPr lang="en-US" sz="2400" b="0" i="1" smtClean="0">
                            <a:latin typeface="Cambria Math" panose="02040503050406030204" pitchFamily="18" charset="0"/>
                          </a:rPr>
                          <m:t>𝐵</m:t>
                        </m:r>
                      </m:sub>
                    </m:sSub>
                  </m:oMath>
                </a14:m>
                <a:r>
                  <a:rPr lang="en-US" sz="2400" i="1" dirty="0" smtClean="0"/>
                  <a:t> between </a:t>
                </a:r>
                <a:r>
                  <a:rPr lang="en-US" sz="2400" dirty="0"/>
                  <a:t>group means against the variance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𝑆𝑆</m:t>
                        </m:r>
                      </m:e>
                      <m:sub>
                        <m:r>
                          <a:rPr lang="en-US" sz="2400" b="0" i="1" smtClean="0">
                            <a:latin typeface="Cambria Math" panose="02040503050406030204" pitchFamily="18" charset="0"/>
                          </a:rPr>
                          <m:t>𝑊</m:t>
                        </m:r>
                      </m:sub>
                    </m:sSub>
                  </m:oMath>
                </a14:m>
                <a:r>
                  <a:rPr lang="en-US" sz="2400" i="1" dirty="0" smtClean="0"/>
                  <a:t> within </a:t>
                </a:r>
                <a:r>
                  <a:rPr lang="en-US" sz="2400" dirty="0"/>
                  <a:t>groups to determine whether the groups are all part of one larger population (no difference between means) or separate populations with different characteristics (at least two means differ significantly).</a:t>
                </a:r>
              </a:p>
            </p:txBody>
          </p:sp>
        </mc:Choice>
        <mc:Fallback>
          <p:sp>
            <p:nvSpPr>
              <p:cNvPr id="23" name="Freeform 22"/>
              <p:cNvSpPr>
                <a:spLocks noRot="1" noChangeAspect="1" noMove="1" noResize="1" noEditPoints="1" noAdjustHandles="1" noChangeArrowheads="1" noChangeShapeType="1" noTextEdit="1"/>
              </p:cNvSpPr>
              <p:nvPr/>
            </p:nvSpPr>
            <p:spPr>
              <a:xfrm>
                <a:off x="690409" y="1301091"/>
                <a:ext cx="10811182" cy="5035541"/>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225"/>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Introduction</a:t>
            </a:r>
            <a:endParaRPr lang="en-US" sz="1100" b="1" dirty="0">
              <a:solidFill>
                <a:schemeClr val="tx2"/>
              </a:solidFill>
            </a:endParaRPr>
          </a:p>
        </p:txBody>
      </p:sp>
    </p:spTree>
    <p:extLst>
      <p:ext uri="{BB962C8B-B14F-4D97-AF65-F5344CB8AC3E}">
        <p14:creationId xmlns:p14="http://schemas.microsoft.com/office/powerpoint/2010/main" val="7905719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fade">
                                      <p:cBhvr>
                                        <p:cTn id="34" dur="750"/>
                                        <p:tgtEl>
                                          <p:spTgt spid="23">
                                            <p:txEl>
                                              <p:pRg st="3" end="3"/>
                                            </p:txEl>
                                          </p:spTgt>
                                        </p:tgtEl>
                                      </p:cBhvr>
                                    </p:animEffect>
                                    <p:anim calcmode="lin" valueType="num">
                                      <p:cBhvr>
                                        <p:cTn id="35"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6"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3">
                                            <p:txEl>
                                              <p:pRg st="4" end="4"/>
                                            </p:txEl>
                                          </p:spTgt>
                                        </p:tgtEl>
                                        <p:attrNameLst>
                                          <p:attrName>style.visibility</p:attrName>
                                        </p:attrNameLst>
                                      </p:cBhvr>
                                      <p:to>
                                        <p:strVal val="visible"/>
                                      </p:to>
                                    </p:set>
                                    <p:animEffect transition="in" filter="fade">
                                      <p:cBhvr>
                                        <p:cTn id="41" dur="750"/>
                                        <p:tgtEl>
                                          <p:spTgt spid="23">
                                            <p:txEl>
                                              <p:pRg st="4" end="4"/>
                                            </p:txEl>
                                          </p:spTgt>
                                        </p:tgtEl>
                                      </p:cBhvr>
                                    </p:animEffect>
                                    <p:anim calcmode="lin" valueType="num">
                                      <p:cBhvr>
                                        <p:cTn id="42"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3"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xEl>
                                              <p:pRg st="5" end="5"/>
                                            </p:txEl>
                                          </p:spTgt>
                                        </p:tgtEl>
                                        <p:attrNameLst>
                                          <p:attrName>style.visibility</p:attrName>
                                        </p:attrNameLst>
                                      </p:cBhvr>
                                      <p:to>
                                        <p:strVal val="visible"/>
                                      </p:to>
                                    </p:set>
                                    <p:animEffect transition="in" filter="fade">
                                      <p:cBhvr>
                                        <p:cTn id="48" dur="750"/>
                                        <p:tgtEl>
                                          <p:spTgt spid="23">
                                            <p:txEl>
                                              <p:pRg st="5" end="5"/>
                                            </p:txEl>
                                          </p:spTgt>
                                        </p:tgtEl>
                                      </p:cBhvr>
                                    </p:animEffect>
                                    <p:anim calcmode="lin" valueType="num">
                                      <p:cBhvr>
                                        <p:cTn id="49" dur="75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50" dur="75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425511"/>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1696A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One-Factor ANOVA</a:t>
            </a:r>
            <a:endParaRPr lang="en-US" sz="4400" kern="12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sp>
        <p:nvSpPr>
          <p:cNvPr id="2" name="Content Placeholder 1"/>
          <p:cNvSpPr>
            <a:spLocks noGrp="1"/>
          </p:cNvSpPr>
          <p:nvPr>
            <p:ph idx="1"/>
          </p:nvPr>
        </p:nvSpPr>
        <p:spPr>
          <a:xfrm>
            <a:off x="956540" y="1218867"/>
            <a:ext cx="10278919" cy="5035540"/>
          </a:xfrm>
        </p:spPr>
        <p:txBody>
          <a:bodyPr>
            <a:normAutofit lnSpcReduction="10000"/>
          </a:bodyPr>
          <a:lstStyle/>
          <a:p>
            <a:pPr algn="just">
              <a:spcBef>
                <a:spcPts val="0"/>
              </a:spcBef>
              <a:spcAft>
                <a:spcPts val="0"/>
              </a:spcAft>
            </a:pPr>
            <a:r>
              <a:rPr lang="en-US" sz="2400" dirty="0"/>
              <a:t>Suppose we have quiz scores of students in a statistics </a:t>
            </a:r>
            <a:r>
              <a:rPr lang="en-US" sz="2400" dirty="0" smtClean="0"/>
              <a:t>course: </a:t>
            </a:r>
            <a:endParaRPr lang="en-US" sz="2400" dirty="0" smtClean="0"/>
          </a:p>
          <a:p>
            <a:pPr lvl="1" algn="just">
              <a:spcBef>
                <a:spcPts val="0"/>
              </a:spcBef>
              <a:spcAft>
                <a:spcPts val="0"/>
              </a:spcAft>
            </a:pPr>
            <a:r>
              <a:rPr lang="en-US" dirty="0" smtClean="0"/>
              <a:t>2 </a:t>
            </a:r>
            <a:r>
              <a:rPr lang="en-US" dirty="0"/>
              <a:t>(male), 5 (female), 1 (male), 3 (male), 6 (female), 7 (female</a:t>
            </a:r>
            <a:r>
              <a:rPr lang="en-US" dirty="0" smtClean="0"/>
              <a:t>)</a:t>
            </a:r>
          </a:p>
          <a:p>
            <a:pPr marL="454914" lvl="1" indent="0" algn="just">
              <a:spcBef>
                <a:spcPts val="0"/>
              </a:spcBef>
              <a:spcAft>
                <a:spcPts val="0"/>
              </a:spcAft>
              <a:buNone/>
            </a:pPr>
            <a:endParaRPr lang="en-US" dirty="0"/>
          </a:p>
          <a:p>
            <a:pPr algn="just">
              <a:spcBef>
                <a:spcPts val="0"/>
              </a:spcBef>
              <a:spcAft>
                <a:spcPts val="0"/>
              </a:spcAft>
            </a:pPr>
            <a:r>
              <a:rPr lang="en-US" sz="2400" dirty="0"/>
              <a:t>We want to know if there is a difference in mean scores between males and females. </a:t>
            </a:r>
            <a:endParaRPr lang="en-US" sz="2400" dirty="0" smtClean="0"/>
          </a:p>
          <a:p>
            <a:pPr algn="just">
              <a:spcBef>
                <a:spcPts val="0"/>
              </a:spcBef>
              <a:spcAft>
                <a:spcPts val="0"/>
              </a:spcAft>
            </a:pPr>
            <a:r>
              <a:rPr lang="en-US" sz="2400" dirty="0" smtClean="0"/>
              <a:t>Since </a:t>
            </a:r>
            <a:r>
              <a:rPr lang="en-US" sz="2400" dirty="0"/>
              <a:t>these represent two samples only, we could use our familiar difference of means test (which incidentally results in a </a:t>
            </a:r>
            <a:r>
              <a:rPr lang="en-US" sz="2400" i="1" dirty="0"/>
              <a:t>t</a:t>
            </a:r>
            <a:r>
              <a:rPr lang="en-US" sz="2400" dirty="0"/>
              <a:t>-value of </a:t>
            </a:r>
            <a:r>
              <a:rPr lang="en-US" sz="2400" i="1" dirty="0"/>
              <a:t>t </a:t>
            </a:r>
            <a:r>
              <a:rPr lang="en-US" sz="2400" dirty="0"/>
              <a:t>= -4.0 and a </a:t>
            </a:r>
            <a:r>
              <a:rPr lang="en-US" sz="2400" i="1" dirty="0"/>
              <a:t>p</a:t>
            </a:r>
            <a:r>
              <a:rPr lang="en-US" sz="2400" dirty="0"/>
              <a:t>-value of </a:t>
            </a:r>
            <a:r>
              <a:rPr lang="en-US" sz="2400" i="1" dirty="0"/>
              <a:t>p </a:t>
            </a:r>
            <a:r>
              <a:rPr lang="en-US" sz="2400" dirty="0"/>
              <a:t>= 0.016) but we want to use a different method that will readily extend to more than two groups and their means</a:t>
            </a:r>
            <a:r>
              <a:rPr lang="en-US" sz="2400" dirty="0" smtClean="0"/>
              <a:t>.</a:t>
            </a:r>
          </a:p>
          <a:p>
            <a:r>
              <a:rPr lang="en-US" sz="2400" dirty="0"/>
              <a:t>First, we use sex to divide the scores into two groups, as follows.</a:t>
            </a:r>
          </a:p>
          <a:p>
            <a:pPr marL="68580" indent="0">
              <a:buNone/>
            </a:pPr>
            <a:endParaRPr lang="en-US" sz="2400" dirty="0"/>
          </a:p>
          <a:p>
            <a:pPr marL="68580" indent="0" algn="just">
              <a:spcBef>
                <a:spcPts val="0"/>
              </a:spcBef>
              <a:spcAft>
                <a:spcPts val="0"/>
              </a:spcAft>
              <a:buNone/>
            </a:pPr>
            <a:r>
              <a:rPr lang="en-US" sz="2400" dirty="0" smtClean="0"/>
              <a:t> </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257559868"/>
              </p:ext>
            </p:extLst>
          </p:nvPr>
        </p:nvGraphicFramePr>
        <p:xfrm>
          <a:off x="4989197" y="5028336"/>
          <a:ext cx="2069329" cy="1341120"/>
        </p:xfrm>
        <a:graphic>
          <a:graphicData uri="http://schemas.openxmlformats.org/drawingml/2006/table">
            <a:tbl>
              <a:tblPr firstRow="1" firstCol="1" lastRow="1" lastCol="1" bandRow="1" bandCol="1"/>
              <a:tblGrid>
                <a:gridCol w="973179"/>
                <a:gridCol w="1096150"/>
              </a:tblGrid>
              <a:tr h="302579">
                <a:tc>
                  <a:txBody>
                    <a:bodyPr/>
                    <a:lstStyle/>
                    <a:p>
                      <a:pPr marL="46990" marR="0">
                        <a:spcBef>
                          <a:spcPts val="240"/>
                        </a:spcBef>
                        <a:spcAft>
                          <a:spcPts val="0"/>
                        </a:spcAft>
                      </a:pPr>
                      <a:r>
                        <a:rPr lang="en-US" sz="2200" b="1" dirty="0">
                          <a:solidFill>
                            <a:srgbClr val="231F20"/>
                          </a:solidFill>
                          <a:effectLst/>
                          <a:latin typeface="Book Antiqua" panose="02040602050305030304" pitchFamily="18" charset="0"/>
                          <a:ea typeface="Calibri" panose="020F0502020204030204" pitchFamily="34" charset="0"/>
                          <a:cs typeface="Times New Roman" panose="02020603050405020304" pitchFamily="18" charset="0"/>
                        </a:rPr>
                        <a:t>Male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09855" marR="0">
                        <a:spcBef>
                          <a:spcPts val="240"/>
                        </a:spcBef>
                        <a:spcAft>
                          <a:spcPts val="0"/>
                        </a:spcAft>
                      </a:pPr>
                      <a:r>
                        <a:rPr lang="en-US" sz="2200" b="1">
                          <a:solidFill>
                            <a:srgbClr val="231F20"/>
                          </a:solidFill>
                          <a:effectLst/>
                          <a:latin typeface="Book Antiqua" panose="02040602050305030304" pitchFamily="18" charset="0"/>
                          <a:ea typeface="Calibri" panose="020F0502020204030204" pitchFamily="34" charset="0"/>
                          <a:cs typeface="Times New Roman" panose="02020603050405020304" pitchFamily="18" charset="0"/>
                        </a:rPr>
                        <a:t>Female</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02579">
                <a:tc>
                  <a:txBody>
                    <a:bodyPr/>
                    <a:lstStyle/>
                    <a:p>
                      <a:pPr marL="46990" marR="0">
                        <a:spcBef>
                          <a:spcPts val="215"/>
                        </a:spcBef>
                        <a:spcAft>
                          <a:spcPts val="0"/>
                        </a:spcAft>
                      </a:pPr>
                      <a:r>
                        <a:rPr lang="en-US" sz="220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9075" marR="219075" algn="ctr">
                        <a:spcBef>
                          <a:spcPts val="215"/>
                        </a:spcBef>
                        <a:spcAft>
                          <a:spcPts val="0"/>
                        </a:spcAft>
                      </a:pPr>
                      <a:r>
                        <a:rPr lang="en-US" sz="220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6</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02579">
                <a:tc>
                  <a:txBody>
                    <a:bodyPr/>
                    <a:lstStyle/>
                    <a:p>
                      <a:pPr marL="46990" marR="0">
                        <a:spcBef>
                          <a:spcPts val="215"/>
                        </a:spcBef>
                        <a:spcAft>
                          <a:spcPts val="0"/>
                        </a:spcAft>
                      </a:pPr>
                      <a:r>
                        <a:rPr lang="en-US" sz="220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9075" marR="219075" algn="ctr">
                        <a:spcBef>
                          <a:spcPts val="215"/>
                        </a:spcBef>
                        <a:spcAft>
                          <a:spcPts val="0"/>
                        </a:spcAft>
                      </a:pPr>
                      <a:r>
                        <a:rPr lang="en-US" sz="220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5</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02579">
                <a:tc>
                  <a:txBody>
                    <a:bodyPr/>
                    <a:lstStyle/>
                    <a:p>
                      <a:pPr marL="46990" marR="0">
                        <a:spcBef>
                          <a:spcPts val="215"/>
                        </a:spcBef>
                        <a:spcAft>
                          <a:spcPts val="0"/>
                        </a:spcAft>
                      </a:pPr>
                      <a:r>
                        <a:rPr lang="en-US" sz="220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19075" marR="219075" algn="ctr">
                        <a:spcBef>
                          <a:spcPts val="215"/>
                        </a:spcBef>
                        <a:spcAft>
                          <a:spcPts val="0"/>
                        </a:spcAft>
                      </a:pPr>
                      <a:r>
                        <a:rPr lang="en-US" sz="2200" dirty="0">
                          <a:solidFill>
                            <a:srgbClr val="231F20"/>
                          </a:solidFill>
                          <a:effectLst/>
                          <a:latin typeface="Century" panose="02040604050505020304" pitchFamily="18" charset="0"/>
                          <a:ea typeface="Calibri" panose="020F0502020204030204" pitchFamily="34" charset="0"/>
                          <a:cs typeface="Times New Roman" panose="02020603050405020304" pitchFamily="18" charset="0"/>
                        </a:rPr>
                        <a:t>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48690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750"/>
                                        <p:tgtEl>
                                          <p:spTgt spid="2">
                                            <p:txEl>
                                              <p:pRg st="0" end="0"/>
                                            </p:txEl>
                                          </p:spTgt>
                                        </p:tgtEl>
                                      </p:cBhvr>
                                    </p:animEffect>
                                    <p:anim calcmode="lin" valueType="num">
                                      <p:cBhvr>
                                        <p:cTn id="13"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750"/>
                                        <p:tgtEl>
                                          <p:spTgt spid="2">
                                            <p:txEl>
                                              <p:pRg st="1" end="1"/>
                                            </p:txEl>
                                          </p:spTgt>
                                        </p:tgtEl>
                                      </p:cBhvr>
                                    </p:animEffect>
                                    <p:anim calcmode="lin" valueType="num">
                                      <p:cBhvr>
                                        <p:cTn id="1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750"/>
                                        <p:tgtEl>
                                          <p:spTgt spid="2">
                                            <p:txEl>
                                              <p:pRg st="3" end="3"/>
                                            </p:txEl>
                                          </p:spTgt>
                                        </p:tgtEl>
                                      </p:cBhvr>
                                    </p:animEffect>
                                    <p:anim calcmode="lin" valueType="num">
                                      <p:cBhvr>
                                        <p:cTn id="25"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750"/>
                                        <p:tgtEl>
                                          <p:spTgt spid="2">
                                            <p:txEl>
                                              <p:pRg st="4" end="4"/>
                                            </p:txEl>
                                          </p:spTgt>
                                        </p:tgtEl>
                                      </p:cBhvr>
                                    </p:animEffect>
                                    <p:anim calcmode="lin" valueType="num">
                                      <p:cBhvr>
                                        <p:cTn id="32"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750"/>
                                        <p:tgtEl>
                                          <p:spTgt spid="2">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9: Analysis of Variance – One-Factor ANOVA</a:t>
            </a:r>
            <a:endParaRPr lang="en-US" sz="1100" b="1" dirty="0">
              <a:solidFill>
                <a:schemeClr val="tx2"/>
              </a:solidFill>
            </a:endParaRPr>
          </a:p>
        </p:txBody>
      </p:sp>
      <p:sp>
        <p:nvSpPr>
          <p:cNvPr id="2" name="Content Placeholder 1"/>
          <p:cNvSpPr>
            <a:spLocks noGrp="1"/>
          </p:cNvSpPr>
          <p:nvPr>
            <p:ph idx="1"/>
          </p:nvPr>
        </p:nvSpPr>
        <p:spPr/>
        <p:txBody>
          <a:bodyPr>
            <a:normAutofit/>
          </a:bodyPr>
          <a:lstStyle/>
          <a:p>
            <a:pPr marL="342900">
              <a:spcBef>
                <a:spcPts val="1200"/>
              </a:spcBef>
              <a:buFont typeface="Wingdings" panose="05000000000000000000" pitchFamily="2" charset="2"/>
              <a:buChar char="§"/>
            </a:pPr>
            <a:r>
              <a:rPr lang="en-US" sz="2800" dirty="0"/>
              <a:t>The variable we are interested in analyzing is called the </a:t>
            </a:r>
            <a:r>
              <a:rPr lang="en-US" sz="2800" b="1" dirty="0"/>
              <a:t>dependent variable</a:t>
            </a:r>
          </a:p>
          <a:p>
            <a:pPr marL="342900">
              <a:spcBef>
                <a:spcPts val="1200"/>
              </a:spcBef>
              <a:buFont typeface="Wingdings" panose="05000000000000000000" pitchFamily="2" charset="2"/>
              <a:buChar char="§"/>
            </a:pPr>
            <a:r>
              <a:rPr lang="en-US" sz="2800" dirty="0"/>
              <a:t>The variable we use to divide the dependent variable into groups is called the </a:t>
            </a:r>
            <a:r>
              <a:rPr lang="en-US" sz="2800" b="1" dirty="0"/>
              <a:t>independent variable </a:t>
            </a:r>
            <a:r>
              <a:rPr lang="en-US" sz="2800" dirty="0"/>
              <a:t>or</a:t>
            </a:r>
            <a:r>
              <a:rPr lang="en-US" sz="2800" b="1" dirty="0"/>
              <a:t> factor</a:t>
            </a:r>
          </a:p>
          <a:p>
            <a:pPr marL="342900">
              <a:spcBef>
                <a:spcPts val="1200"/>
              </a:spcBef>
              <a:buFont typeface="Wingdings" panose="05000000000000000000" pitchFamily="2" charset="2"/>
              <a:buChar char="§"/>
            </a:pPr>
            <a:r>
              <a:rPr lang="en-US" sz="2800" dirty="0"/>
              <a:t>For ANOVA, the dependent variable should be numerical while the factor should be categorical. </a:t>
            </a:r>
          </a:p>
          <a:p>
            <a:pPr marL="342900">
              <a:spcBef>
                <a:spcPts val="1200"/>
              </a:spcBef>
              <a:buFont typeface="Wingdings" panose="05000000000000000000" pitchFamily="2" charset="2"/>
              <a:buChar char="§"/>
            </a:pPr>
            <a:r>
              <a:rPr lang="en-US" sz="2800" dirty="0"/>
              <a:t>A </a:t>
            </a:r>
            <a:r>
              <a:rPr lang="en-US" sz="2800" b="1" dirty="0"/>
              <a:t>single-factor ANOVA </a:t>
            </a:r>
            <a:r>
              <a:rPr lang="en-US" sz="2800" dirty="0"/>
              <a:t>uses </a:t>
            </a:r>
            <a:r>
              <a:rPr lang="en-US" sz="2800" i="1" dirty="0"/>
              <a:t>one </a:t>
            </a:r>
            <a:r>
              <a:rPr lang="en-US" sz="2800" dirty="0"/>
              <a:t>factor to divide the dependent variable into groups.</a:t>
            </a:r>
          </a:p>
          <a:p>
            <a:pPr marL="68580" indent="0">
              <a:buNone/>
            </a:pPr>
            <a:endParaRPr lang="en-US" sz="2800" dirty="0"/>
          </a:p>
        </p:txBody>
      </p:sp>
    </p:spTree>
    <p:extLst>
      <p:ext uri="{BB962C8B-B14F-4D97-AF65-F5344CB8AC3E}">
        <p14:creationId xmlns:p14="http://schemas.microsoft.com/office/powerpoint/2010/main" val="8729830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2">
      <a:majorFont>
        <a:latin typeface="Arial"/>
        <a:ea typeface=""/>
        <a:cs typeface=""/>
      </a:majorFont>
      <a:minorFont>
        <a:latin typeface="Century Gothic"/>
        <a:ea typeface=""/>
        <a:cs typeface=""/>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ightfall design template" id="{8E782A46-4514-4890-A557-B2C16D284495}" vid="{905231CD-0261-44B0-B7D7-6EDADDAACF34}"/>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32C19C-A75B-4E3F-8B30-1035B9FCAD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Nightfall design slides</Template>
  <TotalTime>0</TotalTime>
  <Words>2105</Words>
  <Application>Microsoft Office PowerPoint</Application>
  <PresentationFormat>Widescreen</PresentationFormat>
  <Paragraphs>201</Paragraphs>
  <Slides>28</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Book Antiqua</vt:lpstr>
      <vt:lpstr>Calibri</vt:lpstr>
      <vt:lpstr>Cambria Math</vt:lpstr>
      <vt:lpstr>Century</vt:lpstr>
      <vt:lpstr>Century Gothic</vt:lpstr>
      <vt:lpstr>Symbol</vt:lpstr>
      <vt:lpstr>Times New Roman</vt:lpstr>
      <vt:lpstr>Wingdings</vt:lpstr>
      <vt:lpstr>Wingdings 2</vt:lpstr>
      <vt:lpstr>Wingdings 3</vt:lpstr>
      <vt:lpstr>Nightfall design template</vt:lpstr>
      <vt:lpstr>Using Statistics for Better  Business Decisions</vt:lpstr>
      <vt:lpstr>Chapter 9 Analysis of Variance</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2016-02-18T11:04:26Z</dcterms:created>
  <dcterms:modified xsi:type="dcterms:W3CDTF">2016-03-25T15:28:59Z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TC034605339991</vt:lpwstr>
  </property>
</Properties>
</file>